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0" r:id="rId2"/>
    <p:sldId id="264" r:id="rId3"/>
    <p:sldId id="265" r:id="rId4"/>
    <p:sldId id="261" r:id="rId5"/>
    <p:sldId id="262" r:id="rId6"/>
    <p:sldId id="263" r:id="rId7"/>
    <p:sldId id="266" r:id="rId8"/>
    <p:sldId id="267" r:id="rId9"/>
    <p:sldId id="268" r:id="rId10"/>
    <p:sldId id="272" r:id="rId11"/>
    <p:sldId id="269" r:id="rId12"/>
    <p:sldId id="270" r:id="rId13"/>
    <p:sldId id="277" r:id="rId14"/>
    <p:sldId id="278" r:id="rId15"/>
    <p:sldId id="271" r:id="rId16"/>
    <p:sldId id="273" r:id="rId17"/>
    <p:sldId id="274" r:id="rId18"/>
    <p:sldId id="275" r:id="rId19"/>
    <p:sldId id="258" r:id="rId20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05B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516" y="1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14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image" Target="../media/image14.e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960A83-B293-47B2-960B-BD8C6408EEDA}" type="datetimeFigureOut">
              <a:rPr lang="es-AR" smtClean="0"/>
              <a:pPr/>
              <a:t>17/09/2014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7D8662-1C6F-418C-9D42-18707ED3673A}" type="slidenum">
              <a:rPr lang="es-AR" smtClean="0"/>
              <a:pPr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FB9DCB-7E63-4FF4-8C02-04B625104A84}" type="slidenum">
              <a:rPr lang="es-ES">
                <a:ea typeface="SimSun" pitchFamily="2" charset="-122"/>
              </a:rPr>
              <a:pPr>
                <a:defRPr/>
              </a:pPr>
              <a:t>3</a:t>
            </a:fld>
            <a:endParaRPr lang="es-ES">
              <a:ea typeface="SimSun" pitchFamily="2" charset="-122"/>
            </a:endParaRPr>
          </a:p>
        </p:txBody>
      </p:sp>
      <p:sp>
        <p:nvSpPr>
          <p:cNvPr id="33795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6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smtClean="0"/>
              <a:t>Catabólicas: ATP y coenzimas reducidas o “transportadores de En” que se usan en las Anabólicas: convierten precursores en macromoléculas</a:t>
            </a:r>
            <a:endParaRPr lang="es-AR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BE0927F-D698-48AD-A3A9-C7BCF0D96B15}" type="slidenum">
              <a:rPr lang="es-AR" smtClean="0"/>
              <a:pPr>
                <a:defRPr/>
              </a:pPr>
              <a:t>5</a:t>
            </a:fld>
            <a:endParaRPr lang="es-A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smtClean="0"/>
              <a:t>M. Intermedio /Intermediario: Activ. de todas rutas metab, en q interv. Precursores, Metabolitos y Productos de Baja Masa Molec. </a:t>
            </a:r>
            <a:endParaRPr lang="es-AR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EB607D-4140-48D0-AA83-CE3B814A4B44}" type="slidenum">
              <a:rPr lang="es-AR" smtClean="0"/>
              <a:pPr>
                <a:defRPr/>
              </a:pPr>
              <a:t>7</a:t>
            </a:fld>
            <a:endParaRPr lang="es-A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72AB545-0F86-427D-B979-8C1D31606628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s-E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F22C2E-39FC-4E4C-ACF3-CB36EC6A2A93}" type="slidenum">
              <a:rPr lang="es-ES" altLang="es-AR" smtClean="0"/>
              <a:pPr/>
              <a:t>11</a:t>
            </a:fld>
            <a:endParaRPr lang="es-ES" altLang="es-AR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6B6F1-AEBB-440A-947E-EE4C0D50B0E1}" type="datetimeFigureOut">
              <a:rPr lang="es-AR" smtClean="0"/>
              <a:pPr/>
              <a:t>17/09/2014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F9D4D-476A-4116-A2D8-F2357C431729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6B6F1-AEBB-440A-947E-EE4C0D50B0E1}" type="datetimeFigureOut">
              <a:rPr lang="es-AR" smtClean="0"/>
              <a:pPr/>
              <a:t>17/09/2014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F9D4D-476A-4116-A2D8-F2357C431729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6B6F1-AEBB-440A-947E-EE4C0D50B0E1}" type="datetimeFigureOut">
              <a:rPr lang="es-AR" smtClean="0"/>
              <a:pPr/>
              <a:t>17/09/2014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F9D4D-476A-4116-A2D8-F2357C431729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6B6F1-AEBB-440A-947E-EE4C0D50B0E1}" type="datetimeFigureOut">
              <a:rPr lang="es-AR" smtClean="0"/>
              <a:pPr/>
              <a:t>17/09/2014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F9D4D-476A-4116-A2D8-F2357C431729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6B6F1-AEBB-440A-947E-EE4C0D50B0E1}" type="datetimeFigureOut">
              <a:rPr lang="es-AR" smtClean="0"/>
              <a:pPr/>
              <a:t>17/09/2014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F9D4D-476A-4116-A2D8-F2357C431729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6B6F1-AEBB-440A-947E-EE4C0D50B0E1}" type="datetimeFigureOut">
              <a:rPr lang="es-AR" smtClean="0"/>
              <a:pPr/>
              <a:t>17/09/2014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F9D4D-476A-4116-A2D8-F2357C431729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6B6F1-AEBB-440A-947E-EE4C0D50B0E1}" type="datetimeFigureOut">
              <a:rPr lang="es-AR" smtClean="0"/>
              <a:pPr/>
              <a:t>17/09/2014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F9D4D-476A-4116-A2D8-F2357C431729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6B6F1-AEBB-440A-947E-EE4C0D50B0E1}" type="datetimeFigureOut">
              <a:rPr lang="es-AR" smtClean="0"/>
              <a:pPr/>
              <a:t>17/09/2014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F9D4D-476A-4116-A2D8-F2357C431729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6B6F1-AEBB-440A-947E-EE4C0D50B0E1}" type="datetimeFigureOut">
              <a:rPr lang="es-AR" smtClean="0"/>
              <a:pPr/>
              <a:t>17/09/2014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F9D4D-476A-4116-A2D8-F2357C431729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6B6F1-AEBB-440A-947E-EE4C0D50B0E1}" type="datetimeFigureOut">
              <a:rPr lang="es-AR" smtClean="0"/>
              <a:pPr/>
              <a:t>17/09/2014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F9D4D-476A-4116-A2D8-F2357C431729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6B6F1-AEBB-440A-947E-EE4C0D50B0E1}" type="datetimeFigureOut">
              <a:rPr lang="es-AR" smtClean="0"/>
              <a:pPr/>
              <a:t>17/09/2014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F9D4D-476A-4116-A2D8-F2357C431729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76B6F1-AEBB-440A-947E-EE4C0D50B0E1}" type="datetimeFigureOut">
              <a:rPr lang="es-AR" smtClean="0"/>
              <a:pPr/>
              <a:t>17/09/2014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AF9D4D-476A-4116-A2D8-F2357C431729}" type="slidenum">
              <a:rPr lang="es-AR" smtClean="0"/>
              <a:pPr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10" Type="http://schemas.openxmlformats.org/officeDocument/2006/relationships/oleObject" Target="../embeddings/oleObject14.bin"/><Relationship Id="rId4" Type="http://schemas.openxmlformats.org/officeDocument/2006/relationships/oleObject" Target="../embeddings/oleObject8.bin"/><Relationship Id="rId9" Type="http://schemas.openxmlformats.org/officeDocument/2006/relationships/oleObject" Target="../embeddings/oleObject13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3.gstatic.com/images?q=tbn:ANd9GcSKotbZSEZeUhkgSvZKJQVQrIKcEZPxZapKPxRHa01-R7t57Q9Z"/>
          <p:cNvPicPr>
            <a:picLocks noChangeAspect="1" noChangeArrowheads="1"/>
          </p:cNvPicPr>
          <p:nvPr/>
        </p:nvPicPr>
        <p:blipFill>
          <a:blip r:embed="rId2">
            <a:lum bright="58000" contrast="-23000"/>
          </a:blip>
          <a:srcRect/>
          <a:stretch>
            <a:fillRect/>
          </a:stretch>
        </p:blipFill>
        <p:spPr bwMode="auto">
          <a:xfrm>
            <a:off x="214282" y="544275"/>
            <a:ext cx="8572560" cy="6099435"/>
          </a:xfrm>
          <a:prstGeom prst="rect">
            <a:avLst/>
          </a:prstGeom>
          <a:noFill/>
          <a:effectLst>
            <a:outerShdw dist="50800" dir="5400000" algn="ctr" rotWithShape="0">
              <a:srgbClr val="000000"/>
            </a:outerShdw>
          </a:effectLst>
        </p:spPr>
      </p:pic>
      <p:sp>
        <p:nvSpPr>
          <p:cNvPr id="2050" name="Text Box 5"/>
          <p:cNvSpPr txBox="1">
            <a:spLocks noChangeArrowheads="1"/>
          </p:cNvSpPr>
          <p:nvPr/>
        </p:nvSpPr>
        <p:spPr bwMode="auto">
          <a:xfrm>
            <a:off x="142844" y="1214422"/>
            <a:ext cx="8820150" cy="586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Bolilla 4</a:t>
            </a:r>
          </a:p>
          <a:p>
            <a:pPr>
              <a:lnSpc>
                <a:spcPct val="80000"/>
              </a:lnSpc>
            </a:pPr>
            <a:r>
              <a:rPr lang="es-AR" altLang="es-AR" sz="3200" b="1" dirty="0" smtClean="0"/>
              <a:t>METABOLISMO DE CARBOHIDRATOS:</a:t>
            </a:r>
          </a:p>
          <a:p>
            <a:pPr>
              <a:lnSpc>
                <a:spcPct val="80000"/>
              </a:lnSpc>
            </a:pPr>
            <a:endParaRPr lang="es-AR" altLang="es-AR" sz="3200" b="1" dirty="0" smtClean="0"/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es-AR" altLang="es-AR" sz="3200" b="1" dirty="0" smtClean="0"/>
              <a:t> Digestión y absorción de hidratos de carbono. 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endParaRPr lang="es-AR" altLang="es-AR" sz="3200" b="1" dirty="0" smtClean="0"/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es-AR" altLang="es-AR" sz="3200" b="1" dirty="0" smtClean="0"/>
              <a:t>Ingreso de la glucosa a la célula. Transportadores.</a:t>
            </a:r>
          </a:p>
          <a:p>
            <a:pPr>
              <a:lnSpc>
                <a:spcPct val="80000"/>
              </a:lnSpc>
            </a:pPr>
            <a:endParaRPr lang="es-AR" altLang="es-AR" sz="3200" b="1" dirty="0" smtClean="0"/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es-AR" altLang="es-AR" sz="3200" b="1" dirty="0" smtClean="0"/>
              <a:t>Glucólisis y su regulación. 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endParaRPr lang="es-AR" altLang="es-AR" sz="3200" b="1" dirty="0" smtClean="0"/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es-AR" altLang="es-AR" sz="3200" b="1" dirty="0" smtClean="0"/>
              <a:t>Metabolismo de fructosa, galactosa, etanol y sorbitol.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endParaRPr lang="es-AR" altLang="es-AR" sz="3200" b="1" dirty="0" smtClean="0"/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es-AR" altLang="es-AR" sz="3200" b="1" dirty="0" smtClean="0"/>
              <a:t>Lanzadera del glicerofosfato.</a:t>
            </a:r>
            <a:endParaRPr lang="es-ES_tradnl" altLang="es-AR" sz="3200" b="1" dirty="0" smtClean="0"/>
          </a:p>
          <a:p>
            <a:pPr>
              <a:spcBef>
                <a:spcPct val="50000"/>
              </a:spcBef>
            </a:pPr>
            <a:endParaRPr lang="es-AR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14282" y="0"/>
            <a:ext cx="89297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LIC. </a:t>
            </a:r>
            <a:r>
              <a:rPr lang="es-ES_trad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NUTRICIÓN – ANALISTA BIOLÓGICO</a:t>
            </a:r>
            <a:r>
              <a:rPr lang="es-ES_tradnl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s-ES_trad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es-ES_tradnl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s-ES_trad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QCA</a:t>
            </a:r>
            <a:r>
              <a:rPr lang="es-ES_tradnl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BIOLÓGICA</a:t>
            </a:r>
            <a:endParaRPr lang="es-A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57158" y="738356"/>
            <a:ext cx="80724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AR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PROGRAMA ANALITICO Y/O DE EXAMEN</a:t>
            </a:r>
          </a:p>
          <a:p>
            <a:r>
              <a:rPr lang="es-AR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es-A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A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endParaRPr lang="es-AR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encrypted-tbn3.gstatic.com/images?q=tbn:ANd9GcSKotbZSEZeUhkgSvZKJQVQrIKcEZPxZapKPxRHa01-R7t57Q9Z"/>
          <p:cNvPicPr>
            <a:picLocks noChangeAspect="1" noChangeArrowheads="1"/>
          </p:cNvPicPr>
          <p:nvPr/>
        </p:nvPicPr>
        <p:blipFill>
          <a:blip r:embed="rId2">
            <a:lum bright="58000" contrast="-23000"/>
          </a:blip>
          <a:srcRect/>
          <a:stretch>
            <a:fillRect/>
          </a:stretch>
        </p:blipFill>
        <p:spPr bwMode="auto">
          <a:xfrm>
            <a:off x="214282" y="544275"/>
            <a:ext cx="8572560" cy="6099435"/>
          </a:xfrm>
          <a:prstGeom prst="rect">
            <a:avLst/>
          </a:prstGeom>
          <a:noFill/>
          <a:effectLst>
            <a:outerShdw dist="50800" dir="5400000" algn="ctr" rotWithShape="0">
              <a:srgbClr val="000000"/>
            </a:outerShdw>
          </a:effectLst>
        </p:spPr>
      </p:pic>
      <p:sp>
        <p:nvSpPr>
          <p:cNvPr id="3" name="2 CuadroTexto"/>
          <p:cNvSpPr txBox="1"/>
          <p:nvPr/>
        </p:nvSpPr>
        <p:spPr>
          <a:xfrm>
            <a:off x="861883" y="2500306"/>
            <a:ext cx="76392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3200" b="1" dirty="0" smtClean="0">
                <a:solidFill>
                  <a:srgbClr val="1F05B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METABOLISMO DE CARBOHIDRATOS</a:t>
            </a:r>
            <a:endParaRPr lang="es-AR" sz="3200" b="1" dirty="0">
              <a:solidFill>
                <a:srgbClr val="1F05B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96" name="Text Box 20"/>
          <p:cNvSpPr txBox="1">
            <a:spLocks noChangeArrowheads="1"/>
          </p:cNvSpPr>
          <p:nvPr/>
        </p:nvSpPr>
        <p:spPr bwMode="auto">
          <a:xfrm>
            <a:off x="3189288" y="6021388"/>
            <a:ext cx="1743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Galactosa</a:t>
            </a:r>
          </a:p>
        </p:txBody>
      </p:sp>
      <p:sp>
        <p:nvSpPr>
          <p:cNvPr id="13315" name="Text Box 11"/>
          <p:cNvSpPr txBox="1">
            <a:spLocks noChangeArrowheads="1"/>
          </p:cNvSpPr>
          <p:nvPr/>
        </p:nvSpPr>
        <p:spPr bwMode="auto">
          <a:xfrm>
            <a:off x="900113" y="188913"/>
            <a:ext cx="6985000" cy="1277636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  <p:txBody>
          <a:bodyPr tIns="370800" bIns="406800">
            <a:spAutoFit/>
          </a:bodyPr>
          <a:lstStyle/>
          <a:p>
            <a:pPr algn="ctr"/>
            <a:r>
              <a:rPr lang="es-ES_tradnl" altLang="es-AR" sz="3200" b="1" dirty="0">
                <a:solidFill>
                  <a:schemeClr val="tx1"/>
                </a:solidFill>
              </a:rPr>
              <a:t>CARBOHIDRATOS DE LA DIETA</a:t>
            </a:r>
          </a:p>
        </p:txBody>
      </p:sp>
      <p:sp>
        <p:nvSpPr>
          <p:cNvPr id="13316" name="Text Box 21"/>
          <p:cNvSpPr txBox="1">
            <a:spLocks noChangeArrowheads="1"/>
          </p:cNvSpPr>
          <p:nvPr/>
        </p:nvSpPr>
        <p:spPr bwMode="auto">
          <a:xfrm>
            <a:off x="539750" y="2133600"/>
            <a:ext cx="2165350" cy="457200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s-ES_tradnl" altLang="es-AR" sz="2400">
                <a:solidFill>
                  <a:schemeClr val="tx1"/>
                </a:solidFill>
              </a:rPr>
              <a:t>Polisacáridos</a:t>
            </a:r>
          </a:p>
        </p:txBody>
      </p:sp>
      <p:sp>
        <p:nvSpPr>
          <p:cNvPr id="13317" name="AutoShape 22"/>
          <p:cNvSpPr>
            <a:spLocks/>
          </p:cNvSpPr>
          <p:nvPr/>
        </p:nvSpPr>
        <p:spPr bwMode="auto">
          <a:xfrm>
            <a:off x="2771775" y="1989138"/>
            <a:ext cx="360363" cy="1079500"/>
          </a:xfrm>
          <a:prstGeom prst="leftBrace">
            <a:avLst>
              <a:gd name="adj1" fmla="val 24963"/>
              <a:gd name="adj2" fmla="val 50000"/>
            </a:avLst>
          </a:prstGeom>
          <a:noFill/>
          <a:ln w="317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 altLang="es-AR"/>
          </a:p>
        </p:txBody>
      </p:sp>
      <p:sp>
        <p:nvSpPr>
          <p:cNvPr id="13318" name="Text Box 23"/>
          <p:cNvSpPr txBox="1">
            <a:spLocks noChangeArrowheads="1"/>
          </p:cNvSpPr>
          <p:nvPr/>
        </p:nvSpPr>
        <p:spPr bwMode="auto">
          <a:xfrm>
            <a:off x="539750" y="3933825"/>
            <a:ext cx="1912938" cy="457200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s-ES_tradnl" altLang="es-AR" sz="2400">
                <a:solidFill>
                  <a:schemeClr val="tx1"/>
                </a:solidFill>
              </a:rPr>
              <a:t>Disacáridos</a:t>
            </a:r>
          </a:p>
        </p:txBody>
      </p:sp>
      <p:sp>
        <p:nvSpPr>
          <p:cNvPr id="13319" name="AutoShape 24"/>
          <p:cNvSpPr>
            <a:spLocks/>
          </p:cNvSpPr>
          <p:nvPr/>
        </p:nvSpPr>
        <p:spPr bwMode="auto">
          <a:xfrm>
            <a:off x="2555875" y="3573463"/>
            <a:ext cx="360363" cy="1223962"/>
          </a:xfrm>
          <a:prstGeom prst="leftBrace">
            <a:avLst>
              <a:gd name="adj1" fmla="val 28304"/>
              <a:gd name="adj2" fmla="val 50000"/>
            </a:avLst>
          </a:prstGeom>
          <a:noFill/>
          <a:ln w="317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 altLang="es-AR"/>
          </a:p>
        </p:txBody>
      </p:sp>
      <p:sp>
        <p:nvSpPr>
          <p:cNvPr id="13320" name="Text Box 25"/>
          <p:cNvSpPr txBox="1">
            <a:spLocks noChangeArrowheads="1"/>
          </p:cNvSpPr>
          <p:nvPr/>
        </p:nvSpPr>
        <p:spPr bwMode="auto">
          <a:xfrm>
            <a:off x="468313" y="5516563"/>
            <a:ext cx="2419350" cy="457200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s-ES_tradnl" altLang="es-AR" sz="2400">
                <a:solidFill>
                  <a:schemeClr val="tx1"/>
                </a:solidFill>
              </a:rPr>
              <a:t>Monosacáridos</a:t>
            </a:r>
          </a:p>
        </p:txBody>
      </p:sp>
      <p:sp>
        <p:nvSpPr>
          <p:cNvPr id="13321" name="AutoShape 26"/>
          <p:cNvSpPr>
            <a:spLocks/>
          </p:cNvSpPr>
          <p:nvPr/>
        </p:nvSpPr>
        <p:spPr bwMode="auto">
          <a:xfrm>
            <a:off x="2916238" y="5230813"/>
            <a:ext cx="360362" cy="1150937"/>
          </a:xfrm>
          <a:prstGeom prst="leftBrace">
            <a:avLst>
              <a:gd name="adj1" fmla="val 26615"/>
              <a:gd name="adj2" fmla="val 50000"/>
            </a:avLst>
          </a:prstGeom>
          <a:noFill/>
          <a:ln w="317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 altLang="es-AR"/>
          </a:p>
        </p:txBody>
      </p:sp>
      <p:sp>
        <p:nvSpPr>
          <p:cNvPr id="50189" name="Text Box 13"/>
          <p:cNvSpPr txBox="1">
            <a:spLocks noChangeArrowheads="1"/>
          </p:cNvSpPr>
          <p:nvPr/>
        </p:nvSpPr>
        <p:spPr bwMode="auto">
          <a:xfrm>
            <a:off x="3132138" y="1844675"/>
            <a:ext cx="147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Almidón</a:t>
            </a:r>
          </a:p>
        </p:txBody>
      </p:sp>
      <p:sp>
        <p:nvSpPr>
          <p:cNvPr id="13323" name="Text Box 28"/>
          <p:cNvSpPr txBox="1">
            <a:spLocks noChangeArrowheads="1"/>
          </p:cNvSpPr>
          <p:nvPr/>
        </p:nvSpPr>
        <p:spPr bwMode="auto">
          <a:xfrm>
            <a:off x="4427538" y="1844675"/>
            <a:ext cx="45323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s-ES_tradnl" altLang="es-AR" sz="2400">
                <a:solidFill>
                  <a:schemeClr val="tx1"/>
                </a:solidFill>
              </a:rPr>
              <a:t>: granos, harinas, tubérculos, </a:t>
            </a:r>
          </a:p>
          <a:p>
            <a:pPr algn="l"/>
            <a:r>
              <a:rPr lang="es-ES_tradnl" altLang="es-AR" sz="2400">
                <a:solidFill>
                  <a:schemeClr val="tx1"/>
                </a:solidFill>
              </a:rPr>
              <a:t>  legumbres</a:t>
            </a:r>
          </a:p>
        </p:txBody>
      </p:sp>
      <p:sp>
        <p:nvSpPr>
          <p:cNvPr id="50190" name="Text Box 14"/>
          <p:cNvSpPr txBox="1">
            <a:spLocks noChangeArrowheads="1"/>
          </p:cNvSpPr>
          <p:nvPr/>
        </p:nvSpPr>
        <p:spPr bwMode="auto">
          <a:xfrm>
            <a:off x="3059113" y="2636838"/>
            <a:ext cx="193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Glucógeno </a:t>
            </a:r>
          </a:p>
        </p:txBody>
      </p:sp>
      <p:sp>
        <p:nvSpPr>
          <p:cNvPr id="13325" name="Text Box 29"/>
          <p:cNvSpPr txBox="1">
            <a:spLocks noChangeArrowheads="1"/>
          </p:cNvSpPr>
          <p:nvPr/>
        </p:nvSpPr>
        <p:spPr bwMode="auto">
          <a:xfrm>
            <a:off x="4643438" y="2636838"/>
            <a:ext cx="1439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s-ES_tradnl" altLang="es-AR" sz="2400">
                <a:solidFill>
                  <a:schemeClr val="tx1"/>
                </a:solidFill>
              </a:rPr>
              <a:t> : carnes</a:t>
            </a:r>
          </a:p>
        </p:txBody>
      </p:sp>
      <p:sp>
        <p:nvSpPr>
          <p:cNvPr id="50191" name="Text Box 15"/>
          <p:cNvSpPr txBox="1">
            <a:spLocks noChangeArrowheads="1"/>
          </p:cNvSpPr>
          <p:nvPr/>
        </p:nvSpPr>
        <p:spPr bwMode="auto">
          <a:xfrm>
            <a:off x="2916238" y="3429000"/>
            <a:ext cx="1743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Sacarosa:</a:t>
            </a:r>
          </a:p>
        </p:txBody>
      </p:sp>
      <p:sp>
        <p:nvSpPr>
          <p:cNvPr id="13327" name="Text Box 33"/>
          <p:cNvSpPr txBox="1">
            <a:spLocks noChangeArrowheads="1"/>
          </p:cNvSpPr>
          <p:nvPr/>
        </p:nvSpPr>
        <p:spPr bwMode="auto">
          <a:xfrm>
            <a:off x="4643438" y="3357563"/>
            <a:ext cx="3556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s-ES_tradnl" altLang="es-AR" sz="2400">
                <a:solidFill>
                  <a:schemeClr val="tx1"/>
                </a:solidFill>
              </a:rPr>
              <a:t>frutas, azúcar de mesa,</a:t>
            </a:r>
          </a:p>
          <a:p>
            <a:pPr algn="l"/>
            <a:r>
              <a:rPr lang="es-ES_tradnl" altLang="es-AR" sz="2400">
                <a:solidFill>
                  <a:schemeClr val="tx1"/>
                </a:solidFill>
              </a:rPr>
              <a:t>remolacha</a:t>
            </a:r>
          </a:p>
        </p:txBody>
      </p:sp>
      <p:sp>
        <p:nvSpPr>
          <p:cNvPr id="50192" name="Text Box 16"/>
          <p:cNvSpPr txBox="1">
            <a:spLocks noChangeArrowheads="1"/>
          </p:cNvSpPr>
          <p:nvPr/>
        </p:nvSpPr>
        <p:spPr bwMode="auto">
          <a:xfrm>
            <a:off x="2916238" y="4365625"/>
            <a:ext cx="1522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Lactosa:</a:t>
            </a:r>
          </a:p>
        </p:txBody>
      </p:sp>
      <p:sp>
        <p:nvSpPr>
          <p:cNvPr id="13329" name="Text Box 34"/>
          <p:cNvSpPr txBox="1">
            <a:spLocks noChangeArrowheads="1"/>
          </p:cNvSpPr>
          <p:nvPr/>
        </p:nvSpPr>
        <p:spPr bwMode="auto">
          <a:xfrm>
            <a:off x="4427538" y="4365625"/>
            <a:ext cx="2843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s-ES_tradnl" altLang="es-AR" sz="2400">
                <a:solidFill>
                  <a:schemeClr val="tx1"/>
                </a:solidFill>
              </a:rPr>
              <a:t>Leche y derivados</a:t>
            </a:r>
          </a:p>
        </p:txBody>
      </p:sp>
      <p:sp>
        <p:nvSpPr>
          <p:cNvPr id="50193" name="Text Box 17"/>
          <p:cNvSpPr txBox="1">
            <a:spLocks noChangeArrowheads="1"/>
          </p:cNvSpPr>
          <p:nvPr/>
        </p:nvSpPr>
        <p:spPr bwMode="auto">
          <a:xfrm>
            <a:off x="3276600" y="5157788"/>
            <a:ext cx="1573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Glucosa:</a:t>
            </a:r>
          </a:p>
        </p:txBody>
      </p:sp>
      <p:sp>
        <p:nvSpPr>
          <p:cNvPr id="50194" name="Text Box 18"/>
          <p:cNvSpPr txBox="1">
            <a:spLocks noChangeArrowheads="1"/>
          </p:cNvSpPr>
          <p:nvPr/>
        </p:nvSpPr>
        <p:spPr bwMode="auto">
          <a:xfrm>
            <a:off x="3203575" y="5589588"/>
            <a:ext cx="1555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es-ES_tradnl" sz="2400" b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Fructosa</a:t>
            </a:r>
          </a:p>
        </p:txBody>
      </p:sp>
      <p:sp>
        <p:nvSpPr>
          <p:cNvPr id="13332" name="Text Box 37"/>
          <p:cNvSpPr txBox="1">
            <a:spLocks noChangeArrowheads="1"/>
          </p:cNvSpPr>
          <p:nvPr/>
        </p:nvSpPr>
        <p:spPr bwMode="auto">
          <a:xfrm>
            <a:off x="4787900" y="5157788"/>
            <a:ext cx="4092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s-ES_tradnl" altLang="es-AR" sz="2400">
                <a:solidFill>
                  <a:schemeClr val="tx1"/>
                </a:solidFill>
              </a:rPr>
              <a:t>frutas, miel, golosinas,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92250" y="422275"/>
            <a:ext cx="6157913" cy="6022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914400"/>
            <a:ext cx="6946900" cy="504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2133600" y="838200"/>
            <a:ext cx="3657600" cy="609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2" name="Text Box 5"/>
          <p:cNvSpPr txBox="1">
            <a:spLocks noChangeArrowheads="1"/>
          </p:cNvSpPr>
          <p:nvPr/>
        </p:nvSpPr>
        <p:spPr bwMode="auto">
          <a:xfrm>
            <a:off x="2590800" y="355600"/>
            <a:ext cx="3929063" cy="582613"/>
          </a:xfrm>
          <a:prstGeom prst="rect">
            <a:avLst/>
          </a:prstGeom>
          <a:solidFill>
            <a:srgbClr val="FFFDC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Tx/>
              <a:buSzTx/>
              <a:buFontTx/>
              <a:buNone/>
            </a:pPr>
            <a:r>
              <a:rPr lang="es-ES_tradnl" sz="3200">
                <a:solidFill>
                  <a:schemeClr val="tx1"/>
                </a:solidFill>
                <a:latin typeface="Tahoma" pitchFamily="34" charset="0"/>
              </a:rPr>
              <a:t>Almidón y glucógeno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3870325" y="3429000"/>
            <a:ext cx="4645025" cy="2160588"/>
            <a:chOff x="2438" y="2160"/>
            <a:chExt cx="2926" cy="1361"/>
          </a:xfrm>
        </p:grpSpPr>
        <p:sp>
          <p:nvSpPr>
            <p:cNvPr id="12294" name="Text Box 3"/>
            <p:cNvSpPr txBox="1">
              <a:spLocks noChangeArrowheads="1"/>
            </p:cNvSpPr>
            <p:nvPr/>
          </p:nvSpPr>
          <p:spPr bwMode="auto">
            <a:xfrm>
              <a:off x="4416" y="2160"/>
              <a:ext cx="23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buClrTx/>
                <a:buSzTx/>
                <a:buFontTx/>
                <a:buNone/>
              </a:pPr>
              <a:r>
                <a:rPr lang="es-ES_tradnl" sz="2400">
                  <a:solidFill>
                    <a:schemeClr val="tx1"/>
                  </a:solidFill>
                  <a:latin typeface="Symbol" pitchFamily="18" charset="2"/>
                </a:rPr>
                <a:t>a</a:t>
              </a:r>
            </a:p>
          </p:txBody>
        </p:sp>
        <p:sp>
          <p:nvSpPr>
            <p:cNvPr id="12295" name="Rectangle 7"/>
            <p:cNvSpPr>
              <a:spLocks noChangeArrowheads="1"/>
            </p:cNvSpPr>
            <p:nvPr/>
          </p:nvSpPr>
          <p:spPr bwMode="auto">
            <a:xfrm>
              <a:off x="2699" y="3203"/>
              <a:ext cx="771" cy="31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96" name="Text Box 8"/>
            <p:cNvSpPr txBox="1">
              <a:spLocks noChangeArrowheads="1"/>
            </p:cNvSpPr>
            <p:nvPr/>
          </p:nvSpPr>
          <p:spPr bwMode="auto">
            <a:xfrm>
              <a:off x="2438" y="2383"/>
              <a:ext cx="928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b="1">
                  <a:solidFill>
                    <a:schemeClr val="tx1"/>
                  </a:solidFill>
                </a:rPr>
                <a:t>Cadena lineal</a:t>
              </a:r>
            </a:p>
          </p:txBody>
        </p:sp>
        <p:sp>
          <p:nvSpPr>
            <p:cNvPr id="12297" name="Text Box 9"/>
            <p:cNvSpPr txBox="1">
              <a:spLocks noChangeArrowheads="1"/>
            </p:cNvSpPr>
            <p:nvPr/>
          </p:nvSpPr>
          <p:spPr bwMode="auto">
            <a:xfrm>
              <a:off x="4468" y="2387"/>
              <a:ext cx="896" cy="34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s-ES_tradnl" b="1">
                  <a:solidFill>
                    <a:schemeClr val="tx1"/>
                  </a:solidFill>
                </a:rPr>
                <a:t>Punto de </a:t>
              </a:r>
            </a:p>
            <a:p>
              <a:pPr algn="ctr"/>
              <a:r>
                <a:rPr lang="es-ES_tradnl" b="1">
                  <a:solidFill>
                    <a:schemeClr val="tx1"/>
                  </a:solidFill>
                </a:rPr>
                <a:t>Ramificación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20763" y="346075"/>
            <a:ext cx="6827837" cy="590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3" name="Text Box 3"/>
          <p:cNvSpPr txBox="1">
            <a:spLocks noChangeArrowheads="1"/>
          </p:cNvSpPr>
          <p:nvPr/>
        </p:nvSpPr>
        <p:spPr bwMode="auto">
          <a:xfrm>
            <a:off x="2627313" y="187325"/>
            <a:ext cx="3776662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</a:rPr>
              <a:t>Polisacáridos de reserva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627313" y="788988"/>
            <a:ext cx="1244600" cy="3192462"/>
            <a:chOff x="1655" y="497"/>
            <a:chExt cx="784" cy="2011"/>
          </a:xfrm>
        </p:grpSpPr>
        <p:sp>
          <p:nvSpPr>
            <p:cNvPr id="13318" name="Text Box 4"/>
            <p:cNvSpPr txBox="1">
              <a:spLocks noChangeArrowheads="1"/>
            </p:cNvSpPr>
            <p:nvPr/>
          </p:nvSpPr>
          <p:spPr bwMode="auto">
            <a:xfrm>
              <a:off x="1655" y="497"/>
              <a:ext cx="628" cy="212"/>
            </a:xfrm>
            <a:prstGeom prst="rect">
              <a:avLst/>
            </a:prstGeom>
            <a:solidFill>
              <a:srgbClr val="F8E4E4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1600" b="1">
                  <a:solidFill>
                    <a:schemeClr val="accent2"/>
                  </a:solidFill>
                </a:rPr>
                <a:t>Almidón</a:t>
              </a:r>
            </a:p>
          </p:txBody>
        </p:sp>
        <p:sp>
          <p:nvSpPr>
            <p:cNvPr id="13319" name="Text Box 5"/>
            <p:cNvSpPr txBox="1">
              <a:spLocks noChangeArrowheads="1"/>
            </p:cNvSpPr>
            <p:nvPr/>
          </p:nvSpPr>
          <p:spPr bwMode="auto">
            <a:xfrm>
              <a:off x="1655" y="2296"/>
              <a:ext cx="784" cy="212"/>
            </a:xfrm>
            <a:prstGeom prst="rect">
              <a:avLst/>
            </a:prstGeom>
            <a:solidFill>
              <a:srgbClr val="F8E4E4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1600" b="1">
                  <a:solidFill>
                    <a:schemeClr val="accent2"/>
                  </a:solidFill>
                </a:rPr>
                <a:t>Glucógeno</a:t>
              </a:r>
            </a:p>
          </p:txBody>
        </p:sp>
      </p:grpSp>
      <p:sp>
        <p:nvSpPr>
          <p:cNvPr id="13317" name="Text Box 7"/>
          <p:cNvSpPr txBox="1">
            <a:spLocks noChangeArrowheads="1"/>
          </p:cNvSpPr>
          <p:nvPr/>
        </p:nvSpPr>
        <p:spPr bwMode="auto">
          <a:xfrm>
            <a:off x="1489075" y="6156325"/>
            <a:ext cx="5673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Tx/>
              <a:buSzTx/>
              <a:buFontTx/>
              <a:buNone/>
            </a:pPr>
            <a:r>
              <a:rPr lang="es-ES_tradnl" sz="2000">
                <a:solidFill>
                  <a:srgbClr val="1822CD"/>
                </a:solidFill>
              </a:rPr>
              <a:t>Ramificación: amilopectina, 4%; glucógeno, 10%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1 aparato digestivo"/>
          <p:cNvPicPr>
            <a:picLocks noChangeAspect="1" noChangeArrowheads="1"/>
          </p:cNvPicPr>
          <p:nvPr/>
        </p:nvPicPr>
        <p:blipFill>
          <a:blip r:embed="rId2">
            <a:lum bright="-12000" contrast="18000"/>
          </a:blip>
          <a:srcRect/>
          <a:stretch>
            <a:fillRect/>
          </a:stretch>
        </p:blipFill>
        <p:spPr bwMode="auto">
          <a:xfrm>
            <a:off x="155575" y="765175"/>
            <a:ext cx="5056188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1" name="Line 7"/>
          <p:cNvSpPr>
            <a:spLocks noChangeShapeType="1"/>
          </p:cNvSpPr>
          <p:nvPr/>
        </p:nvSpPr>
        <p:spPr bwMode="auto">
          <a:xfrm>
            <a:off x="2411413" y="1989138"/>
            <a:ext cx="0" cy="2735262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5364" name="Line 5"/>
          <p:cNvSpPr>
            <a:spLocks noChangeShapeType="1"/>
          </p:cNvSpPr>
          <p:nvPr/>
        </p:nvSpPr>
        <p:spPr bwMode="auto">
          <a:xfrm>
            <a:off x="2627313" y="1989138"/>
            <a:ext cx="2808287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5365" name="Text Box 9"/>
          <p:cNvSpPr txBox="1">
            <a:spLocks noChangeArrowheads="1"/>
          </p:cNvSpPr>
          <p:nvPr/>
        </p:nvSpPr>
        <p:spPr bwMode="auto">
          <a:xfrm>
            <a:off x="5435600" y="1773238"/>
            <a:ext cx="3552825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s-ES_tradnl" altLang="es-AR" sz="2400" b="0">
                <a:solidFill>
                  <a:schemeClr val="tx1"/>
                </a:solidFill>
              </a:rPr>
              <a:t>Ptialina o Amilasa salival</a:t>
            </a:r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2987675" y="5084763"/>
            <a:ext cx="2447925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5367" name="Text Box 10"/>
          <p:cNvSpPr txBox="1">
            <a:spLocks noChangeArrowheads="1"/>
          </p:cNvSpPr>
          <p:nvPr/>
        </p:nvSpPr>
        <p:spPr bwMode="auto">
          <a:xfrm>
            <a:off x="5435600" y="4724400"/>
            <a:ext cx="3127375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buFontTx/>
              <a:buChar char="-"/>
            </a:pPr>
            <a:r>
              <a:rPr lang="es-ES_tradnl" altLang="es-AR" sz="2400" b="0">
                <a:solidFill>
                  <a:schemeClr val="tx1"/>
                </a:solidFill>
              </a:rPr>
              <a:t> Amilasa pancreática</a:t>
            </a:r>
          </a:p>
          <a:p>
            <a:pPr algn="l">
              <a:buFontTx/>
              <a:buChar char="-"/>
            </a:pPr>
            <a:r>
              <a:rPr lang="es-ES_tradnl" altLang="es-AR" sz="2400" b="0">
                <a:solidFill>
                  <a:schemeClr val="tx1"/>
                </a:solidFill>
              </a:rPr>
              <a:t> Disacaridasas</a:t>
            </a:r>
          </a:p>
        </p:txBody>
      </p:sp>
      <p:sp>
        <p:nvSpPr>
          <p:cNvPr id="15368" name="Line 11"/>
          <p:cNvSpPr>
            <a:spLocks noChangeShapeType="1"/>
          </p:cNvSpPr>
          <p:nvPr/>
        </p:nvSpPr>
        <p:spPr bwMode="auto">
          <a:xfrm>
            <a:off x="3132138" y="4292600"/>
            <a:ext cx="2376487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5369" name="Text Box 12"/>
          <p:cNvSpPr txBox="1">
            <a:spLocks noChangeArrowheads="1"/>
          </p:cNvSpPr>
          <p:nvPr/>
        </p:nvSpPr>
        <p:spPr bwMode="auto">
          <a:xfrm>
            <a:off x="5651500" y="3716338"/>
            <a:ext cx="2619375" cy="831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s-ES_tradnl" altLang="es-AR" sz="2400" b="0">
                <a:solidFill>
                  <a:schemeClr val="tx1"/>
                </a:solidFill>
              </a:rPr>
              <a:t>pH </a:t>
            </a:r>
            <a:r>
              <a:rPr lang="en-US" altLang="es-AR" sz="2400" b="0">
                <a:solidFill>
                  <a:schemeClr val="tx1"/>
                </a:solidFill>
                <a:cs typeface="Arial" charset="0"/>
              </a:rPr>
              <a:t>á</a:t>
            </a:r>
            <a:r>
              <a:rPr lang="es-ES_tradnl" altLang="es-AR" sz="2400" b="0">
                <a:solidFill>
                  <a:schemeClr val="tx1"/>
                </a:solidFill>
              </a:rPr>
              <a:t>cido, </a:t>
            </a:r>
          </a:p>
          <a:p>
            <a:pPr algn="l"/>
            <a:r>
              <a:rPr lang="es-ES_tradnl" altLang="es-AR" sz="2400" b="0">
                <a:solidFill>
                  <a:schemeClr val="tx1"/>
                </a:solidFill>
              </a:rPr>
              <a:t>inactiva la enzima</a:t>
            </a:r>
          </a:p>
        </p:txBody>
      </p:sp>
      <p:sp>
        <p:nvSpPr>
          <p:cNvPr id="15370" name="Text Box 13"/>
          <p:cNvSpPr txBox="1">
            <a:spLocks noChangeArrowheads="1"/>
          </p:cNvSpPr>
          <p:nvPr/>
        </p:nvSpPr>
        <p:spPr bwMode="auto">
          <a:xfrm>
            <a:off x="142875" y="115888"/>
            <a:ext cx="8893175" cy="680827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ct val="50000"/>
              </a:spcAft>
            </a:pPr>
            <a:r>
              <a:rPr lang="es-ES_tradnl" altLang="es-AR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Digestión y absorción de carbohidratos</a:t>
            </a:r>
          </a:p>
        </p:txBody>
      </p:sp>
      <p:sp>
        <p:nvSpPr>
          <p:cNvPr id="15371" name="Text Box 17"/>
          <p:cNvSpPr txBox="1">
            <a:spLocks noChangeArrowheads="1"/>
          </p:cNvSpPr>
          <p:nvPr/>
        </p:nvSpPr>
        <p:spPr bwMode="auto">
          <a:xfrm>
            <a:off x="395288" y="1766888"/>
            <a:ext cx="1081087" cy="366712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AR"/>
              <a:t>BOCA</a:t>
            </a:r>
            <a:endParaRPr lang="es-ES" altLang="es-AR"/>
          </a:p>
        </p:txBody>
      </p:sp>
      <p:sp>
        <p:nvSpPr>
          <p:cNvPr id="15372" name="Text Box 18"/>
          <p:cNvSpPr txBox="1">
            <a:spLocks noChangeArrowheads="1"/>
          </p:cNvSpPr>
          <p:nvPr/>
        </p:nvSpPr>
        <p:spPr bwMode="auto">
          <a:xfrm>
            <a:off x="3635375" y="3854450"/>
            <a:ext cx="1657350" cy="36671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AR"/>
              <a:t>ESTOMAGO</a:t>
            </a:r>
            <a:endParaRPr lang="es-ES" altLang="es-AR"/>
          </a:p>
        </p:txBody>
      </p:sp>
      <p:sp>
        <p:nvSpPr>
          <p:cNvPr id="15373" name="Text Box 19"/>
          <p:cNvSpPr txBox="1">
            <a:spLocks noChangeArrowheads="1"/>
          </p:cNvSpPr>
          <p:nvPr/>
        </p:nvSpPr>
        <p:spPr bwMode="auto">
          <a:xfrm>
            <a:off x="73025" y="4718050"/>
            <a:ext cx="1619250" cy="36671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AR"/>
              <a:t>PANCREAS</a:t>
            </a:r>
            <a:endParaRPr lang="es-ES" altLang="es-AR"/>
          </a:p>
        </p:txBody>
      </p:sp>
      <p:sp>
        <p:nvSpPr>
          <p:cNvPr id="15374" name="Text Box 20"/>
          <p:cNvSpPr txBox="1">
            <a:spLocks noChangeArrowheads="1"/>
          </p:cNvSpPr>
          <p:nvPr/>
        </p:nvSpPr>
        <p:spPr bwMode="auto">
          <a:xfrm>
            <a:off x="3529013" y="5222875"/>
            <a:ext cx="1619250" cy="36671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AR"/>
              <a:t>INTESTINO</a:t>
            </a:r>
            <a:endParaRPr lang="es-ES" altLang="es-AR"/>
          </a:p>
        </p:txBody>
      </p:sp>
      <p:sp>
        <p:nvSpPr>
          <p:cNvPr id="15375" name="Text Box 22"/>
          <p:cNvSpPr txBox="1">
            <a:spLocks noChangeArrowheads="1"/>
          </p:cNvSpPr>
          <p:nvPr/>
        </p:nvSpPr>
        <p:spPr bwMode="auto">
          <a:xfrm>
            <a:off x="179388" y="3644900"/>
            <a:ext cx="1619250" cy="36671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AR"/>
              <a:t>HIGADO</a:t>
            </a:r>
            <a:endParaRPr lang="es-ES" alt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0" y="685800"/>
            <a:ext cx="5580063" cy="2238375"/>
            <a:chOff x="0" y="432"/>
            <a:chExt cx="3515" cy="1410"/>
          </a:xfrm>
        </p:grpSpPr>
        <p:graphicFrame>
          <p:nvGraphicFramePr>
            <p:cNvPr id="16404" name="Object 2"/>
            <p:cNvGraphicFramePr>
              <a:graphicFrameLocks noChangeAspect="1"/>
            </p:cNvGraphicFramePr>
            <p:nvPr/>
          </p:nvGraphicFramePr>
          <p:xfrm>
            <a:off x="0" y="774"/>
            <a:ext cx="3515" cy="1068"/>
          </p:xfrm>
          <a:graphic>
            <a:graphicData uri="http://schemas.openxmlformats.org/presentationml/2006/ole">
              <p:oleObj spid="_x0000_s20484" name="Document" r:id="rId3" imgW="8223840" imgH="2468520" progId="">
                <p:embed/>
              </p:oleObj>
            </a:graphicData>
          </a:graphic>
        </p:graphicFrame>
        <p:sp>
          <p:nvSpPr>
            <p:cNvPr id="59395" name="Text Box 3"/>
            <p:cNvSpPr txBox="1">
              <a:spLocks noChangeArrowheads="1"/>
            </p:cNvSpPr>
            <p:nvPr/>
          </p:nvSpPr>
          <p:spPr bwMode="auto">
            <a:xfrm>
              <a:off x="340" y="432"/>
              <a:ext cx="7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>
                <a:defRPr/>
              </a:pPr>
              <a:r>
                <a:rPr lang="es-ES_tradnl" sz="2400">
                  <a:solidFill>
                    <a:srgbClr val="66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Amilosa</a:t>
              </a:r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0" y="3357563"/>
            <a:ext cx="5795963" cy="2951162"/>
            <a:chOff x="0" y="2115"/>
            <a:chExt cx="3651" cy="1859"/>
          </a:xfrm>
        </p:grpSpPr>
        <p:graphicFrame>
          <p:nvGraphicFramePr>
            <p:cNvPr id="16402" name="Object 6"/>
            <p:cNvGraphicFramePr>
              <a:graphicFrameLocks noChangeAspect="1"/>
            </p:cNvGraphicFramePr>
            <p:nvPr/>
          </p:nvGraphicFramePr>
          <p:xfrm>
            <a:off x="0" y="2570"/>
            <a:ext cx="3651" cy="1404"/>
          </p:xfrm>
          <a:graphic>
            <a:graphicData uri="http://schemas.openxmlformats.org/presentationml/2006/ole">
              <p:oleObj spid="_x0000_s20483" name="Document" r:id="rId4" imgW="8797680" imgH="3354840" progId="">
                <p:embed/>
              </p:oleObj>
            </a:graphicData>
          </a:graphic>
        </p:graphicFrame>
        <p:sp>
          <p:nvSpPr>
            <p:cNvPr id="59399" name="Text Box 7"/>
            <p:cNvSpPr txBox="1">
              <a:spLocks noChangeArrowheads="1"/>
            </p:cNvSpPr>
            <p:nvPr/>
          </p:nvSpPr>
          <p:spPr bwMode="auto">
            <a:xfrm>
              <a:off x="295" y="2115"/>
              <a:ext cx="22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>
                <a:defRPr/>
              </a:pPr>
              <a:r>
                <a:rPr lang="es-ES_tradnl" sz="2400">
                  <a:solidFill>
                    <a:srgbClr val="66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Amilopectina o Glucógeno</a:t>
              </a:r>
            </a:p>
          </p:txBody>
        </p:sp>
      </p:grp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6886575" y="3213100"/>
            <a:ext cx="1873250" cy="1227138"/>
            <a:chOff x="4338" y="2024"/>
            <a:chExt cx="1180" cy="773"/>
          </a:xfrm>
        </p:grpSpPr>
        <p:graphicFrame>
          <p:nvGraphicFramePr>
            <p:cNvPr id="16400" name="Object 16"/>
            <p:cNvGraphicFramePr>
              <a:graphicFrameLocks noChangeAspect="1"/>
            </p:cNvGraphicFramePr>
            <p:nvPr/>
          </p:nvGraphicFramePr>
          <p:xfrm>
            <a:off x="4338" y="2024"/>
            <a:ext cx="1180" cy="564"/>
          </p:xfrm>
          <a:graphic>
            <a:graphicData uri="http://schemas.openxmlformats.org/presentationml/2006/ole">
              <p:oleObj spid="_x0000_s20482" name="Document" r:id="rId5" imgW="3735000" imgH="1761480" progId="">
                <p:embed/>
              </p:oleObj>
            </a:graphicData>
          </a:graphic>
        </p:graphicFrame>
        <p:sp>
          <p:nvSpPr>
            <p:cNvPr id="16401" name="Text Box 17"/>
            <p:cNvSpPr txBox="1">
              <a:spLocks noChangeArrowheads="1"/>
            </p:cNvSpPr>
            <p:nvPr/>
          </p:nvSpPr>
          <p:spPr bwMode="auto">
            <a:xfrm>
              <a:off x="4611" y="2545"/>
              <a:ext cx="802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s-ES_tradnl" altLang="es-AR" sz="2000">
                  <a:solidFill>
                    <a:srgbClr val="000099"/>
                  </a:solidFill>
                  <a:latin typeface="Times New Roman" pitchFamily="18" charset="0"/>
                </a:rPr>
                <a:t>n Maltosa</a:t>
              </a:r>
            </a:p>
          </p:txBody>
        </p:sp>
      </p:grpSp>
      <p:sp>
        <p:nvSpPr>
          <p:cNvPr id="16389" name="Text Box 18"/>
          <p:cNvSpPr txBox="1">
            <a:spLocks noChangeArrowheads="1"/>
          </p:cNvSpPr>
          <p:nvPr/>
        </p:nvSpPr>
        <p:spPr bwMode="auto">
          <a:xfrm>
            <a:off x="7210425" y="4543425"/>
            <a:ext cx="167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lang="es-ES_tradnl" altLang="es-AR" sz="2000">
                <a:solidFill>
                  <a:srgbClr val="000099"/>
                </a:solidFill>
                <a:latin typeface="Times New Roman" pitchFamily="18" charset="0"/>
              </a:rPr>
              <a:t>n Maltotriosa</a:t>
            </a:r>
          </a:p>
        </p:txBody>
      </p:sp>
      <p:sp>
        <p:nvSpPr>
          <p:cNvPr id="16390" name="Text Box 19"/>
          <p:cNvSpPr txBox="1">
            <a:spLocks noChangeArrowheads="1"/>
          </p:cNvSpPr>
          <p:nvPr/>
        </p:nvSpPr>
        <p:spPr bwMode="auto">
          <a:xfrm>
            <a:off x="7104063" y="5048250"/>
            <a:ext cx="19939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lang="es-ES_tradnl" altLang="es-AR" sz="2000">
                <a:solidFill>
                  <a:srgbClr val="000099"/>
                </a:solidFill>
                <a:latin typeface="Times New Roman" pitchFamily="18" charset="0"/>
              </a:rPr>
              <a:t>n Oligosacáridos</a:t>
            </a:r>
          </a:p>
        </p:txBody>
      </p:sp>
      <p:sp>
        <p:nvSpPr>
          <p:cNvPr id="16391" name="Text Box 20"/>
          <p:cNvSpPr txBox="1">
            <a:spLocks noChangeArrowheads="1"/>
          </p:cNvSpPr>
          <p:nvPr/>
        </p:nvSpPr>
        <p:spPr bwMode="auto">
          <a:xfrm>
            <a:off x="323850" y="44450"/>
            <a:ext cx="8351838" cy="701675"/>
          </a:xfrm>
          <a:prstGeom prst="rect">
            <a:avLst/>
          </a:prstGeom>
          <a:gradFill rotWithShape="1">
            <a:gsLst>
              <a:gs pos="0">
                <a:srgbClr val="57576C"/>
              </a:gs>
              <a:gs pos="50000">
                <a:srgbClr val="BDBDE9"/>
              </a:gs>
              <a:gs pos="100000">
                <a:srgbClr val="57576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40000"/>
              </a:spcBef>
              <a:spcAft>
                <a:spcPct val="70000"/>
              </a:spcAft>
            </a:pPr>
            <a:r>
              <a:rPr lang="es-ES_tradnl" altLang="es-AR" sz="3200">
                <a:solidFill>
                  <a:schemeClr val="tx1"/>
                </a:solidFill>
              </a:rPr>
              <a:t>Digestión del Almidón y/o del Glucógeno</a:t>
            </a:r>
          </a:p>
        </p:txBody>
      </p: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4787900" y="2565400"/>
            <a:ext cx="2016125" cy="2087563"/>
            <a:chOff x="2925" y="1616"/>
            <a:chExt cx="1270" cy="1315"/>
          </a:xfrm>
        </p:grpSpPr>
        <p:sp>
          <p:nvSpPr>
            <p:cNvPr id="16397" name="Line 11"/>
            <p:cNvSpPr>
              <a:spLocks noChangeShapeType="1"/>
            </p:cNvSpPr>
            <p:nvPr/>
          </p:nvSpPr>
          <p:spPr bwMode="auto">
            <a:xfrm>
              <a:off x="3198" y="1616"/>
              <a:ext cx="453" cy="68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6398" name="Line 12"/>
            <p:cNvSpPr>
              <a:spLocks noChangeShapeType="1"/>
            </p:cNvSpPr>
            <p:nvPr/>
          </p:nvSpPr>
          <p:spPr bwMode="auto">
            <a:xfrm flipV="1">
              <a:off x="2925" y="2296"/>
              <a:ext cx="726" cy="635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6399" name="Line 13"/>
            <p:cNvSpPr>
              <a:spLocks noChangeShapeType="1"/>
            </p:cNvSpPr>
            <p:nvPr/>
          </p:nvSpPr>
          <p:spPr bwMode="auto">
            <a:xfrm>
              <a:off x="3651" y="2296"/>
              <a:ext cx="544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16393" name="Text Box 15"/>
          <p:cNvSpPr txBox="1">
            <a:spLocks noChangeArrowheads="1"/>
          </p:cNvSpPr>
          <p:nvPr/>
        </p:nvSpPr>
        <p:spPr bwMode="auto">
          <a:xfrm>
            <a:off x="5580063" y="2478088"/>
            <a:ext cx="2879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s-ES_tradnl" altLang="es-AR" sz="2800" i="1"/>
              <a:t>Amilasa salival</a:t>
            </a:r>
          </a:p>
        </p:txBody>
      </p:sp>
      <p:grpSp>
        <p:nvGrpSpPr>
          <p:cNvPr id="6" name="Group 27"/>
          <p:cNvGrpSpPr>
            <a:grpSpLocks/>
          </p:cNvGrpSpPr>
          <p:nvPr/>
        </p:nvGrpSpPr>
        <p:grpSpPr bwMode="auto">
          <a:xfrm>
            <a:off x="5603875" y="3644900"/>
            <a:ext cx="912813" cy="868363"/>
            <a:chOff x="3530" y="2296"/>
            <a:chExt cx="575" cy="547"/>
          </a:xfrm>
        </p:grpSpPr>
        <p:sp>
          <p:nvSpPr>
            <p:cNvPr id="16395" name="Arc 25"/>
            <p:cNvSpPr>
              <a:spLocks/>
            </p:cNvSpPr>
            <p:nvPr/>
          </p:nvSpPr>
          <p:spPr bwMode="auto">
            <a:xfrm flipH="1">
              <a:off x="3833" y="2296"/>
              <a:ext cx="272" cy="31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>
              <a:spAutoFit/>
            </a:bodyPr>
            <a:lstStyle/>
            <a:p>
              <a:endParaRPr lang="es-AR"/>
            </a:p>
          </p:txBody>
        </p:sp>
        <p:sp>
          <p:nvSpPr>
            <p:cNvPr id="16396" name="Text Box 26"/>
            <p:cNvSpPr txBox="1">
              <a:spLocks noChangeArrowheads="1"/>
            </p:cNvSpPr>
            <p:nvPr/>
          </p:nvSpPr>
          <p:spPr bwMode="auto">
            <a:xfrm>
              <a:off x="3530" y="2593"/>
              <a:ext cx="556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altLang="es-AR" sz="2000"/>
                <a:t>n H</a:t>
              </a:r>
              <a:r>
                <a:rPr lang="es-ES_tradnl" altLang="es-AR" sz="2000" baseline="-25000"/>
                <a:t>2</a:t>
              </a:r>
              <a:r>
                <a:rPr lang="es-ES_tradnl" altLang="es-AR" sz="2000"/>
                <a:t>O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4643438" y="2493963"/>
            <a:ext cx="2016125" cy="2087562"/>
            <a:chOff x="2925" y="1616"/>
            <a:chExt cx="1270" cy="1315"/>
          </a:xfrm>
        </p:grpSpPr>
        <p:sp>
          <p:nvSpPr>
            <p:cNvPr id="17421" name="Line 9"/>
            <p:cNvSpPr>
              <a:spLocks noChangeShapeType="1"/>
            </p:cNvSpPr>
            <p:nvPr/>
          </p:nvSpPr>
          <p:spPr bwMode="auto">
            <a:xfrm>
              <a:off x="3198" y="1616"/>
              <a:ext cx="453" cy="68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7422" name="Line 10"/>
            <p:cNvSpPr>
              <a:spLocks noChangeShapeType="1"/>
            </p:cNvSpPr>
            <p:nvPr/>
          </p:nvSpPr>
          <p:spPr bwMode="auto">
            <a:xfrm flipV="1">
              <a:off x="2925" y="2296"/>
              <a:ext cx="726" cy="635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7423" name="Line 11"/>
            <p:cNvSpPr>
              <a:spLocks noChangeShapeType="1"/>
            </p:cNvSpPr>
            <p:nvPr/>
          </p:nvSpPr>
          <p:spPr bwMode="auto">
            <a:xfrm>
              <a:off x="3651" y="2296"/>
              <a:ext cx="544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17411" name="Text Box 12"/>
          <p:cNvSpPr txBox="1">
            <a:spLocks noChangeArrowheads="1"/>
          </p:cNvSpPr>
          <p:nvPr/>
        </p:nvSpPr>
        <p:spPr bwMode="auto">
          <a:xfrm>
            <a:off x="5580063" y="1989138"/>
            <a:ext cx="21653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s-ES_tradnl" altLang="es-AR" sz="2800" i="1"/>
              <a:t>Amilasa</a:t>
            </a:r>
          </a:p>
          <a:p>
            <a:pPr algn="l"/>
            <a:r>
              <a:rPr lang="es-ES_tradnl" altLang="es-AR" sz="2800" i="1"/>
              <a:t>pancreática</a:t>
            </a:r>
          </a:p>
        </p:txBody>
      </p: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6886575" y="3213100"/>
            <a:ext cx="1873250" cy="1730375"/>
            <a:chOff x="4338" y="2024"/>
            <a:chExt cx="1180" cy="1090"/>
          </a:xfrm>
        </p:grpSpPr>
        <p:graphicFrame>
          <p:nvGraphicFramePr>
            <p:cNvPr id="17418" name="Object 13"/>
            <p:cNvGraphicFramePr>
              <a:graphicFrameLocks noChangeAspect="1"/>
            </p:cNvGraphicFramePr>
            <p:nvPr/>
          </p:nvGraphicFramePr>
          <p:xfrm>
            <a:off x="4338" y="2024"/>
            <a:ext cx="1180" cy="564"/>
          </p:xfrm>
          <a:graphic>
            <a:graphicData uri="http://schemas.openxmlformats.org/presentationml/2006/ole">
              <p:oleObj spid="_x0000_s21508" name="Document" r:id="rId3" imgW="3735000" imgH="1761480" progId="">
                <p:embed/>
              </p:oleObj>
            </a:graphicData>
          </a:graphic>
        </p:graphicFrame>
        <p:sp>
          <p:nvSpPr>
            <p:cNvPr id="17419" name="Text Box 14"/>
            <p:cNvSpPr txBox="1">
              <a:spLocks noChangeArrowheads="1"/>
            </p:cNvSpPr>
            <p:nvPr/>
          </p:nvSpPr>
          <p:spPr bwMode="auto">
            <a:xfrm>
              <a:off x="4611" y="2545"/>
              <a:ext cx="672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s-ES_tradnl" altLang="es-AR" sz="2000">
                  <a:solidFill>
                    <a:srgbClr val="000099"/>
                  </a:solidFill>
                  <a:latin typeface="Times New Roman" pitchFamily="18" charset="0"/>
                </a:rPr>
                <a:t>Maltosa</a:t>
              </a:r>
            </a:p>
          </p:txBody>
        </p:sp>
        <p:sp>
          <p:nvSpPr>
            <p:cNvPr id="17420" name="Text Box 15"/>
            <p:cNvSpPr txBox="1">
              <a:spLocks noChangeArrowheads="1"/>
            </p:cNvSpPr>
            <p:nvPr/>
          </p:nvSpPr>
          <p:spPr bwMode="auto">
            <a:xfrm>
              <a:off x="4542" y="2862"/>
              <a:ext cx="922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s-ES_tradnl" altLang="es-AR" sz="2000">
                  <a:solidFill>
                    <a:srgbClr val="000099"/>
                  </a:solidFill>
                  <a:latin typeface="Times New Roman" pitchFamily="18" charset="0"/>
                </a:rPr>
                <a:t>Maltotriosa</a:t>
              </a:r>
            </a:p>
          </p:txBody>
        </p:sp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0" y="1052513"/>
            <a:ext cx="5830888" cy="5037137"/>
            <a:chOff x="0" y="663"/>
            <a:chExt cx="3673" cy="3173"/>
          </a:xfrm>
        </p:grpSpPr>
        <p:graphicFrame>
          <p:nvGraphicFramePr>
            <p:cNvPr id="17415" name="Object 2"/>
            <p:cNvGraphicFramePr>
              <a:graphicFrameLocks noChangeAspect="1"/>
            </p:cNvGraphicFramePr>
            <p:nvPr/>
          </p:nvGraphicFramePr>
          <p:xfrm>
            <a:off x="0" y="663"/>
            <a:ext cx="3515" cy="1068"/>
          </p:xfrm>
          <a:graphic>
            <a:graphicData uri="http://schemas.openxmlformats.org/presentationml/2006/ole">
              <p:oleObj spid="_x0000_s21506" name="Document" r:id="rId4" imgW="8223840" imgH="2468520" progId="">
                <p:embed/>
              </p:oleObj>
            </a:graphicData>
          </a:graphic>
        </p:graphicFrame>
        <p:graphicFrame>
          <p:nvGraphicFramePr>
            <p:cNvPr id="17416" name="Object 4"/>
            <p:cNvGraphicFramePr>
              <a:graphicFrameLocks noChangeAspect="1"/>
            </p:cNvGraphicFramePr>
            <p:nvPr/>
          </p:nvGraphicFramePr>
          <p:xfrm>
            <a:off x="22" y="2432"/>
            <a:ext cx="3651" cy="1404"/>
          </p:xfrm>
          <a:graphic>
            <a:graphicData uri="http://schemas.openxmlformats.org/presentationml/2006/ole">
              <p:oleObj spid="_x0000_s21507" name="Document" r:id="rId5" imgW="8797680" imgH="3354840" progId="">
                <p:embed/>
              </p:oleObj>
            </a:graphicData>
          </a:graphic>
        </p:graphicFrame>
        <p:sp>
          <p:nvSpPr>
            <p:cNvPr id="17417" name="Text Box 16"/>
            <p:cNvSpPr txBox="1">
              <a:spLocks noChangeArrowheads="1"/>
            </p:cNvSpPr>
            <p:nvPr/>
          </p:nvSpPr>
          <p:spPr bwMode="auto">
            <a:xfrm>
              <a:off x="385" y="1979"/>
              <a:ext cx="112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s-ES_tradnl" altLang="es-AR" sz="2000">
                  <a:solidFill>
                    <a:srgbClr val="000099"/>
                  </a:solidFill>
                  <a:latin typeface="Times New Roman" pitchFamily="18" charset="0"/>
                </a:rPr>
                <a:t>Oligosacáridos</a:t>
              </a:r>
            </a:p>
          </p:txBody>
        </p:sp>
      </p:grpSp>
      <p:sp>
        <p:nvSpPr>
          <p:cNvPr id="17414" name="Text Box 20"/>
          <p:cNvSpPr txBox="1">
            <a:spLocks noChangeArrowheads="1"/>
          </p:cNvSpPr>
          <p:nvPr/>
        </p:nvSpPr>
        <p:spPr bwMode="auto">
          <a:xfrm>
            <a:off x="179388" y="44450"/>
            <a:ext cx="8785225" cy="847725"/>
          </a:xfrm>
          <a:prstGeom prst="rect">
            <a:avLst/>
          </a:prstGeom>
          <a:gradFill rotWithShape="1">
            <a:gsLst>
              <a:gs pos="0">
                <a:srgbClr val="57576C"/>
              </a:gs>
              <a:gs pos="50000">
                <a:srgbClr val="BDBDE9"/>
              </a:gs>
              <a:gs pos="100000">
                <a:srgbClr val="57576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5000"/>
              </a:lnSpc>
              <a:spcBef>
                <a:spcPct val="55000"/>
              </a:spcBef>
              <a:spcAft>
                <a:spcPct val="95000"/>
              </a:spcAft>
            </a:pPr>
            <a:r>
              <a:rPr lang="es-ES_tradnl" altLang="es-AR" sz="3200">
                <a:solidFill>
                  <a:schemeClr val="tx1"/>
                </a:solidFill>
              </a:rPr>
              <a:t>Digestión del Almidón en Intestino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4"/>
          <p:cNvSpPr txBox="1">
            <a:spLocks noChangeArrowheads="1"/>
          </p:cNvSpPr>
          <p:nvPr/>
        </p:nvSpPr>
        <p:spPr bwMode="auto">
          <a:xfrm>
            <a:off x="250825" y="160338"/>
            <a:ext cx="8642350" cy="588962"/>
          </a:xfrm>
          <a:prstGeom prst="rect">
            <a:avLst/>
          </a:prstGeom>
          <a:gradFill rotWithShape="1">
            <a:gsLst>
              <a:gs pos="0">
                <a:srgbClr val="57576C"/>
              </a:gs>
              <a:gs pos="50000">
                <a:srgbClr val="BDBDE9"/>
              </a:gs>
              <a:gs pos="100000">
                <a:srgbClr val="57576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altLang="es-AR" sz="3200">
                <a:solidFill>
                  <a:schemeClr val="tx2"/>
                </a:solidFill>
              </a:rPr>
              <a:t>Disacaridasas</a:t>
            </a:r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1114425" y="835025"/>
            <a:ext cx="6410325" cy="1657350"/>
            <a:chOff x="702" y="526"/>
            <a:chExt cx="4038" cy="1044"/>
          </a:xfrm>
        </p:grpSpPr>
        <p:grpSp>
          <p:nvGrpSpPr>
            <p:cNvPr id="3" name="Group 33"/>
            <p:cNvGrpSpPr>
              <a:grpSpLocks/>
            </p:cNvGrpSpPr>
            <p:nvPr/>
          </p:nvGrpSpPr>
          <p:grpSpPr bwMode="auto">
            <a:xfrm>
              <a:off x="702" y="526"/>
              <a:ext cx="4038" cy="1044"/>
              <a:chOff x="566" y="572"/>
              <a:chExt cx="4038" cy="1044"/>
            </a:xfrm>
          </p:grpSpPr>
          <p:graphicFrame>
            <p:nvGraphicFramePr>
              <p:cNvPr id="18468" name="Object 5"/>
              <p:cNvGraphicFramePr>
                <a:graphicFrameLocks noChangeAspect="1"/>
              </p:cNvGraphicFramePr>
              <p:nvPr/>
            </p:nvGraphicFramePr>
            <p:xfrm>
              <a:off x="566" y="609"/>
              <a:ext cx="1724" cy="825"/>
            </p:xfrm>
            <a:graphic>
              <a:graphicData uri="http://schemas.openxmlformats.org/presentationml/2006/ole">
                <p:oleObj spid="_x0000_s22536" name="Document" r:id="rId3" imgW="3735000" imgH="1761480" progId="">
                  <p:embed/>
                </p:oleObj>
              </a:graphicData>
            </a:graphic>
          </p:graphicFrame>
          <p:sp>
            <p:nvSpPr>
              <p:cNvPr id="18469" name="Text Box 6"/>
              <p:cNvSpPr txBox="1">
                <a:spLocks noChangeArrowheads="1"/>
              </p:cNvSpPr>
              <p:nvPr/>
            </p:nvSpPr>
            <p:spPr bwMode="auto">
              <a:xfrm>
                <a:off x="1080" y="1366"/>
                <a:ext cx="666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s-ES_tradnl" altLang="es-AR" sz="2000">
                    <a:solidFill>
                      <a:srgbClr val="000099"/>
                    </a:solidFill>
                    <a:latin typeface="Times New Roman" pitchFamily="18" charset="0"/>
                  </a:rPr>
                  <a:t>Maltosa</a:t>
                </a:r>
              </a:p>
            </p:txBody>
          </p:sp>
          <p:sp>
            <p:nvSpPr>
              <p:cNvPr id="18470" name="Line 7"/>
              <p:cNvSpPr>
                <a:spLocks noChangeShapeType="1"/>
              </p:cNvSpPr>
              <p:nvPr/>
            </p:nvSpPr>
            <p:spPr bwMode="auto">
              <a:xfrm>
                <a:off x="2426" y="1026"/>
                <a:ext cx="998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18471" name="Text Box 8"/>
              <p:cNvSpPr txBox="1">
                <a:spLocks noChangeArrowheads="1"/>
              </p:cNvSpPr>
              <p:nvPr/>
            </p:nvSpPr>
            <p:spPr bwMode="auto">
              <a:xfrm>
                <a:off x="2644" y="717"/>
                <a:ext cx="940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/>
                <a:r>
                  <a:rPr lang="es-ES_tradnl" altLang="es-AR" sz="2800" i="1"/>
                  <a:t>Maltasa</a:t>
                </a:r>
              </a:p>
            </p:txBody>
          </p:sp>
          <p:graphicFrame>
            <p:nvGraphicFramePr>
              <p:cNvPr id="18472" name="Object 9"/>
              <p:cNvGraphicFramePr>
                <a:graphicFrameLocks noChangeAspect="1"/>
              </p:cNvGraphicFramePr>
              <p:nvPr/>
            </p:nvGraphicFramePr>
            <p:xfrm>
              <a:off x="3707" y="572"/>
              <a:ext cx="897" cy="907"/>
            </p:xfrm>
            <a:graphic>
              <a:graphicData uri="http://schemas.openxmlformats.org/presentationml/2006/ole">
                <p:oleObj spid="_x0000_s22537" name="Document" r:id="rId4" imgW="3656160" imgH="2019600" progId="">
                  <p:embed/>
                </p:oleObj>
              </a:graphicData>
            </a:graphic>
          </p:graphicFrame>
          <p:sp>
            <p:nvSpPr>
              <p:cNvPr id="18473" name="Text Box 10"/>
              <p:cNvSpPr txBox="1">
                <a:spLocks noChangeArrowheads="1"/>
              </p:cNvSpPr>
              <p:nvPr/>
            </p:nvSpPr>
            <p:spPr bwMode="auto">
              <a:xfrm>
                <a:off x="3470" y="931"/>
                <a:ext cx="19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/>
                <a:r>
                  <a:rPr lang="es-ES_tradnl" altLang="es-AR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18474" name="Text Box 11"/>
              <p:cNvSpPr txBox="1">
                <a:spLocks noChangeArrowheads="1"/>
              </p:cNvSpPr>
              <p:nvPr/>
            </p:nvSpPr>
            <p:spPr bwMode="auto">
              <a:xfrm>
                <a:off x="3847" y="1320"/>
                <a:ext cx="666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s-ES_tradnl" altLang="es-AR" sz="2000">
                    <a:solidFill>
                      <a:srgbClr val="000099"/>
                    </a:solidFill>
                    <a:latin typeface="Times New Roman" pitchFamily="18" charset="0"/>
                  </a:rPr>
                  <a:t>Glucosa</a:t>
                </a:r>
              </a:p>
            </p:txBody>
          </p:sp>
        </p:grpSp>
        <p:grpSp>
          <p:nvGrpSpPr>
            <p:cNvPr id="4" name="Group 37"/>
            <p:cNvGrpSpPr>
              <a:grpSpLocks/>
            </p:cNvGrpSpPr>
            <p:nvPr/>
          </p:nvGrpSpPr>
          <p:grpSpPr bwMode="auto">
            <a:xfrm>
              <a:off x="2641" y="935"/>
              <a:ext cx="466" cy="471"/>
              <a:chOff x="2641" y="935"/>
              <a:chExt cx="466" cy="471"/>
            </a:xfrm>
          </p:grpSpPr>
          <p:sp>
            <p:nvSpPr>
              <p:cNvPr id="18466" name="Arc 35"/>
              <p:cNvSpPr>
                <a:spLocks/>
              </p:cNvSpPr>
              <p:nvPr/>
            </p:nvSpPr>
            <p:spPr bwMode="auto">
              <a:xfrm rot="6966834" flipH="1" flipV="1">
                <a:off x="2835" y="980"/>
                <a:ext cx="318" cy="22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317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AR"/>
              </a:p>
            </p:txBody>
          </p:sp>
          <p:sp>
            <p:nvSpPr>
              <p:cNvPr id="18467" name="Text Box 36"/>
              <p:cNvSpPr txBox="1">
                <a:spLocks noChangeArrowheads="1"/>
              </p:cNvSpPr>
              <p:nvPr/>
            </p:nvSpPr>
            <p:spPr bwMode="auto">
              <a:xfrm>
                <a:off x="2641" y="1175"/>
                <a:ext cx="385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/>
                <a:r>
                  <a:rPr lang="es-ES_tradnl" altLang="es-AR">
                    <a:solidFill>
                      <a:schemeClr val="tx1"/>
                    </a:solidFill>
                  </a:rPr>
                  <a:t>H</a:t>
                </a:r>
                <a:r>
                  <a:rPr lang="es-ES_tradnl" altLang="es-AR" baseline="-25000">
                    <a:solidFill>
                      <a:schemeClr val="tx1"/>
                    </a:solidFill>
                  </a:rPr>
                  <a:t>2</a:t>
                </a:r>
                <a:r>
                  <a:rPr lang="es-ES_tradnl" altLang="es-AR">
                    <a:solidFill>
                      <a:schemeClr val="tx1"/>
                    </a:solidFill>
                  </a:rPr>
                  <a:t>O</a:t>
                </a:r>
              </a:p>
            </p:txBody>
          </p:sp>
        </p:grpSp>
      </p:grpSp>
      <p:grpSp>
        <p:nvGrpSpPr>
          <p:cNvPr id="5" name="Group 45"/>
          <p:cNvGrpSpPr>
            <a:grpSpLocks/>
          </p:cNvGrpSpPr>
          <p:nvPr/>
        </p:nvGrpSpPr>
        <p:grpSpPr bwMode="auto">
          <a:xfrm>
            <a:off x="971550" y="2759075"/>
            <a:ext cx="7993063" cy="1606550"/>
            <a:chOff x="612" y="1738"/>
            <a:chExt cx="5035" cy="1012"/>
          </a:xfrm>
        </p:grpSpPr>
        <p:grpSp>
          <p:nvGrpSpPr>
            <p:cNvPr id="6" name="Group 31"/>
            <p:cNvGrpSpPr>
              <a:grpSpLocks/>
            </p:cNvGrpSpPr>
            <p:nvPr/>
          </p:nvGrpSpPr>
          <p:grpSpPr bwMode="auto">
            <a:xfrm>
              <a:off x="612" y="1738"/>
              <a:ext cx="5035" cy="1012"/>
              <a:chOff x="612" y="2872"/>
              <a:chExt cx="5035" cy="1012"/>
            </a:xfrm>
          </p:grpSpPr>
          <p:graphicFrame>
            <p:nvGraphicFramePr>
              <p:cNvPr id="18455" name="Object 22"/>
              <p:cNvGraphicFramePr>
                <a:graphicFrameLocks noChangeAspect="1"/>
              </p:cNvGraphicFramePr>
              <p:nvPr/>
            </p:nvGraphicFramePr>
            <p:xfrm>
              <a:off x="612" y="2872"/>
              <a:ext cx="1776" cy="785"/>
            </p:xfrm>
            <a:graphic>
              <a:graphicData uri="http://schemas.openxmlformats.org/presentationml/2006/ole">
                <p:oleObj spid="_x0000_s22533" name="Document" r:id="rId5" imgW="3915000" imgH="1705320" progId="">
                  <p:embed/>
                </p:oleObj>
              </a:graphicData>
            </a:graphic>
          </p:graphicFrame>
          <p:sp>
            <p:nvSpPr>
              <p:cNvPr id="18456" name="Text Box 23"/>
              <p:cNvSpPr txBox="1">
                <a:spLocks noChangeArrowheads="1"/>
              </p:cNvSpPr>
              <p:nvPr/>
            </p:nvSpPr>
            <p:spPr bwMode="auto">
              <a:xfrm>
                <a:off x="1156" y="3566"/>
                <a:ext cx="729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s-ES_tradnl" altLang="es-AR" sz="2000">
                    <a:solidFill>
                      <a:srgbClr val="000099"/>
                    </a:solidFill>
                    <a:latin typeface="Times New Roman" pitchFamily="18" charset="0"/>
                  </a:rPr>
                  <a:t>Sacarosa</a:t>
                </a:r>
              </a:p>
            </p:txBody>
          </p:sp>
          <p:sp>
            <p:nvSpPr>
              <p:cNvPr id="18457" name="Line 24"/>
              <p:cNvSpPr>
                <a:spLocks noChangeShapeType="1"/>
              </p:cNvSpPr>
              <p:nvPr/>
            </p:nvSpPr>
            <p:spPr bwMode="auto">
              <a:xfrm>
                <a:off x="2381" y="3295"/>
                <a:ext cx="998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18458" name="Text Box 25"/>
              <p:cNvSpPr txBox="1">
                <a:spLocks noChangeArrowheads="1"/>
              </p:cNvSpPr>
              <p:nvPr/>
            </p:nvSpPr>
            <p:spPr bwMode="auto">
              <a:xfrm>
                <a:off x="2517" y="2986"/>
                <a:ext cx="1102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/>
                <a:r>
                  <a:rPr lang="es-ES_tradnl" altLang="es-AR" sz="2800" i="1"/>
                  <a:t>Sacarasa</a:t>
                </a:r>
              </a:p>
            </p:txBody>
          </p:sp>
          <p:graphicFrame>
            <p:nvGraphicFramePr>
              <p:cNvPr id="18459" name="Object 26"/>
              <p:cNvGraphicFramePr>
                <a:graphicFrameLocks noChangeAspect="1"/>
              </p:cNvGraphicFramePr>
              <p:nvPr/>
            </p:nvGraphicFramePr>
            <p:xfrm>
              <a:off x="3424" y="2886"/>
              <a:ext cx="897" cy="907"/>
            </p:xfrm>
            <a:graphic>
              <a:graphicData uri="http://schemas.openxmlformats.org/presentationml/2006/ole">
                <p:oleObj spid="_x0000_s22534" name="Document" r:id="rId6" imgW="3656160" imgH="2019600" progId="">
                  <p:embed/>
                </p:oleObj>
              </a:graphicData>
            </a:graphic>
          </p:graphicFrame>
          <p:sp>
            <p:nvSpPr>
              <p:cNvPr id="18460" name="Text Box 27"/>
              <p:cNvSpPr txBox="1">
                <a:spLocks noChangeArrowheads="1"/>
              </p:cNvSpPr>
              <p:nvPr/>
            </p:nvSpPr>
            <p:spPr bwMode="auto">
              <a:xfrm>
                <a:off x="3564" y="3634"/>
                <a:ext cx="666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s-ES_tradnl" altLang="es-AR" sz="2000">
                    <a:solidFill>
                      <a:srgbClr val="000099"/>
                    </a:solidFill>
                    <a:latin typeface="Times New Roman" pitchFamily="18" charset="0"/>
                  </a:rPr>
                  <a:t>Glucosa</a:t>
                </a:r>
              </a:p>
            </p:txBody>
          </p:sp>
          <p:sp>
            <p:nvSpPr>
              <p:cNvPr id="18461" name="Text Box 28"/>
              <p:cNvSpPr txBox="1">
                <a:spLocks noChangeArrowheads="1"/>
              </p:cNvSpPr>
              <p:nvPr/>
            </p:nvSpPr>
            <p:spPr bwMode="auto">
              <a:xfrm>
                <a:off x="4332" y="3143"/>
                <a:ext cx="22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/>
                <a:r>
                  <a:rPr lang="es-ES_tradnl" altLang="es-AR" sz="2400">
                    <a:solidFill>
                      <a:schemeClr val="tx1"/>
                    </a:solidFill>
                  </a:rPr>
                  <a:t>+</a:t>
                </a:r>
              </a:p>
            </p:txBody>
          </p:sp>
          <p:graphicFrame>
            <p:nvGraphicFramePr>
              <p:cNvPr id="18462" name="Object 29"/>
              <p:cNvGraphicFramePr>
                <a:graphicFrameLocks noChangeAspect="1"/>
              </p:cNvGraphicFramePr>
              <p:nvPr/>
            </p:nvGraphicFramePr>
            <p:xfrm>
              <a:off x="4513" y="3022"/>
              <a:ext cx="1134" cy="688"/>
            </p:xfrm>
            <a:graphic>
              <a:graphicData uri="http://schemas.openxmlformats.org/presentationml/2006/ole">
                <p:oleObj spid="_x0000_s22535" name="Document" r:id="rId7" imgW="4095000" imgH="3814920" progId="">
                  <p:embed/>
                </p:oleObj>
              </a:graphicData>
            </a:graphic>
          </p:graphicFrame>
          <p:sp>
            <p:nvSpPr>
              <p:cNvPr id="18463" name="Text Box 30"/>
              <p:cNvSpPr txBox="1">
                <a:spLocks noChangeArrowheads="1"/>
              </p:cNvSpPr>
              <p:nvPr/>
            </p:nvSpPr>
            <p:spPr bwMode="auto">
              <a:xfrm>
                <a:off x="4649" y="3634"/>
                <a:ext cx="720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s-ES_tradnl" altLang="es-AR" sz="2000">
                    <a:solidFill>
                      <a:srgbClr val="000099"/>
                    </a:solidFill>
                    <a:latin typeface="Times New Roman" pitchFamily="18" charset="0"/>
                  </a:rPr>
                  <a:t>Fructosa</a:t>
                </a:r>
              </a:p>
            </p:txBody>
          </p:sp>
        </p:grpSp>
        <p:grpSp>
          <p:nvGrpSpPr>
            <p:cNvPr id="7" name="Group 38"/>
            <p:cNvGrpSpPr>
              <a:grpSpLocks/>
            </p:cNvGrpSpPr>
            <p:nvPr/>
          </p:nvGrpSpPr>
          <p:grpSpPr bwMode="auto">
            <a:xfrm>
              <a:off x="2653" y="2115"/>
              <a:ext cx="466" cy="471"/>
              <a:chOff x="2641" y="935"/>
              <a:chExt cx="466" cy="471"/>
            </a:xfrm>
          </p:grpSpPr>
          <p:sp>
            <p:nvSpPr>
              <p:cNvPr id="18453" name="Arc 39"/>
              <p:cNvSpPr>
                <a:spLocks/>
              </p:cNvSpPr>
              <p:nvPr/>
            </p:nvSpPr>
            <p:spPr bwMode="auto">
              <a:xfrm rot="6966834" flipH="1" flipV="1">
                <a:off x="2835" y="980"/>
                <a:ext cx="318" cy="22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317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AR"/>
              </a:p>
            </p:txBody>
          </p:sp>
          <p:sp>
            <p:nvSpPr>
              <p:cNvPr id="18454" name="Text Box 40"/>
              <p:cNvSpPr txBox="1">
                <a:spLocks noChangeArrowheads="1"/>
              </p:cNvSpPr>
              <p:nvPr/>
            </p:nvSpPr>
            <p:spPr bwMode="auto">
              <a:xfrm>
                <a:off x="2641" y="1175"/>
                <a:ext cx="385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/>
                <a:r>
                  <a:rPr lang="es-ES_tradnl" altLang="es-AR">
                    <a:solidFill>
                      <a:schemeClr val="tx1"/>
                    </a:solidFill>
                  </a:rPr>
                  <a:t>H</a:t>
                </a:r>
                <a:r>
                  <a:rPr lang="es-ES_tradnl" altLang="es-AR" baseline="-25000">
                    <a:solidFill>
                      <a:schemeClr val="tx1"/>
                    </a:solidFill>
                  </a:rPr>
                  <a:t>2</a:t>
                </a:r>
                <a:r>
                  <a:rPr lang="es-ES_tradnl" altLang="es-AR">
                    <a:solidFill>
                      <a:schemeClr val="tx1"/>
                    </a:solidFill>
                  </a:rPr>
                  <a:t>O</a:t>
                </a:r>
              </a:p>
            </p:txBody>
          </p:sp>
        </p:grpSp>
      </p:grpSp>
      <p:grpSp>
        <p:nvGrpSpPr>
          <p:cNvPr id="8" name="Group 44"/>
          <p:cNvGrpSpPr>
            <a:grpSpLocks/>
          </p:cNvGrpSpPr>
          <p:nvPr/>
        </p:nvGrpSpPr>
        <p:grpSpPr bwMode="auto">
          <a:xfrm>
            <a:off x="1116013" y="4508500"/>
            <a:ext cx="7559675" cy="1584325"/>
            <a:chOff x="703" y="2840"/>
            <a:chExt cx="4762" cy="998"/>
          </a:xfrm>
        </p:grpSpPr>
        <p:grpSp>
          <p:nvGrpSpPr>
            <p:cNvPr id="9" name="Group 32"/>
            <p:cNvGrpSpPr>
              <a:grpSpLocks/>
            </p:cNvGrpSpPr>
            <p:nvPr/>
          </p:nvGrpSpPr>
          <p:grpSpPr bwMode="auto">
            <a:xfrm>
              <a:off x="703" y="2840"/>
              <a:ext cx="4762" cy="998"/>
              <a:chOff x="703" y="1706"/>
              <a:chExt cx="4762" cy="998"/>
            </a:xfrm>
          </p:grpSpPr>
          <p:graphicFrame>
            <p:nvGraphicFramePr>
              <p:cNvPr id="18442" name="Object 12"/>
              <p:cNvGraphicFramePr>
                <a:graphicFrameLocks noChangeAspect="1"/>
              </p:cNvGraphicFramePr>
              <p:nvPr/>
            </p:nvGraphicFramePr>
            <p:xfrm>
              <a:off x="703" y="1752"/>
              <a:ext cx="1573" cy="752"/>
            </p:xfrm>
            <a:graphic>
              <a:graphicData uri="http://schemas.openxmlformats.org/presentationml/2006/ole">
                <p:oleObj spid="_x0000_s22530" name="Document" r:id="rId8" imgW="3633840" imgH="1716840" progId="">
                  <p:embed/>
                </p:oleObj>
              </a:graphicData>
            </a:graphic>
          </p:graphicFrame>
          <p:sp>
            <p:nvSpPr>
              <p:cNvPr id="18443" name="Text Box 13"/>
              <p:cNvSpPr txBox="1">
                <a:spLocks noChangeArrowheads="1"/>
              </p:cNvSpPr>
              <p:nvPr/>
            </p:nvSpPr>
            <p:spPr bwMode="auto">
              <a:xfrm>
                <a:off x="1156" y="2454"/>
                <a:ext cx="649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s-ES_tradnl" altLang="es-AR" sz="2000">
                    <a:solidFill>
                      <a:srgbClr val="000099"/>
                    </a:solidFill>
                    <a:latin typeface="Times New Roman" pitchFamily="18" charset="0"/>
                  </a:rPr>
                  <a:t>Lactosa</a:t>
                </a:r>
              </a:p>
            </p:txBody>
          </p:sp>
          <p:sp>
            <p:nvSpPr>
              <p:cNvPr id="18444" name="Line 14"/>
              <p:cNvSpPr>
                <a:spLocks noChangeShapeType="1"/>
              </p:cNvSpPr>
              <p:nvPr/>
            </p:nvSpPr>
            <p:spPr bwMode="auto">
              <a:xfrm>
                <a:off x="2381" y="2115"/>
                <a:ext cx="998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18445" name="Text Box 15"/>
              <p:cNvSpPr txBox="1">
                <a:spLocks noChangeArrowheads="1"/>
              </p:cNvSpPr>
              <p:nvPr/>
            </p:nvSpPr>
            <p:spPr bwMode="auto">
              <a:xfrm>
                <a:off x="2599" y="1806"/>
                <a:ext cx="953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/>
                <a:r>
                  <a:rPr lang="es-ES_tradnl" altLang="es-AR" sz="2800" i="1"/>
                  <a:t>Lactasa</a:t>
                </a:r>
              </a:p>
            </p:txBody>
          </p:sp>
          <p:graphicFrame>
            <p:nvGraphicFramePr>
              <p:cNvPr id="18446" name="Object 16"/>
              <p:cNvGraphicFramePr>
                <a:graphicFrameLocks noChangeAspect="1"/>
              </p:cNvGraphicFramePr>
              <p:nvPr/>
            </p:nvGraphicFramePr>
            <p:xfrm>
              <a:off x="3424" y="1706"/>
              <a:ext cx="897" cy="907"/>
            </p:xfrm>
            <a:graphic>
              <a:graphicData uri="http://schemas.openxmlformats.org/presentationml/2006/ole">
                <p:oleObj spid="_x0000_s22531" name="Document" r:id="rId9" imgW="3656160" imgH="2019600" progId="">
                  <p:embed/>
                </p:oleObj>
              </a:graphicData>
            </a:graphic>
          </p:graphicFrame>
          <p:sp>
            <p:nvSpPr>
              <p:cNvPr id="18447" name="Text Box 18"/>
              <p:cNvSpPr txBox="1">
                <a:spLocks noChangeArrowheads="1"/>
              </p:cNvSpPr>
              <p:nvPr/>
            </p:nvSpPr>
            <p:spPr bwMode="auto">
              <a:xfrm>
                <a:off x="3564" y="2454"/>
                <a:ext cx="666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s-ES_tradnl" altLang="es-AR" sz="2000">
                    <a:solidFill>
                      <a:srgbClr val="000099"/>
                    </a:solidFill>
                    <a:latin typeface="Times New Roman" pitchFamily="18" charset="0"/>
                  </a:rPr>
                  <a:t>Glucosa</a:t>
                </a:r>
              </a:p>
            </p:txBody>
          </p:sp>
          <p:sp>
            <p:nvSpPr>
              <p:cNvPr id="18448" name="Text Box 19"/>
              <p:cNvSpPr txBox="1">
                <a:spLocks noChangeArrowheads="1"/>
              </p:cNvSpPr>
              <p:nvPr/>
            </p:nvSpPr>
            <p:spPr bwMode="auto">
              <a:xfrm>
                <a:off x="4332" y="1963"/>
                <a:ext cx="22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/>
                <a:r>
                  <a:rPr lang="es-ES_tradnl" altLang="es-AR" sz="2400">
                    <a:solidFill>
                      <a:schemeClr val="tx1"/>
                    </a:solidFill>
                  </a:rPr>
                  <a:t>+</a:t>
                </a:r>
              </a:p>
            </p:txBody>
          </p:sp>
          <p:graphicFrame>
            <p:nvGraphicFramePr>
              <p:cNvPr id="18449" name="Object 20"/>
              <p:cNvGraphicFramePr>
                <a:graphicFrameLocks noChangeAspect="1"/>
              </p:cNvGraphicFramePr>
              <p:nvPr/>
            </p:nvGraphicFramePr>
            <p:xfrm>
              <a:off x="4558" y="1721"/>
              <a:ext cx="907" cy="802"/>
            </p:xfrm>
            <a:graphic>
              <a:graphicData uri="http://schemas.openxmlformats.org/presentationml/2006/ole">
                <p:oleObj spid="_x0000_s22532" name="Document" r:id="rId10" imgW="4455000" imgH="2524680" progId="">
                  <p:embed/>
                </p:oleObj>
              </a:graphicData>
            </a:graphic>
          </p:graphicFrame>
          <p:sp>
            <p:nvSpPr>
              <p:cNvPr id="18450" name="Text Box 21"/>
              <p:cNvSpPr txBox="1">
                <a:spLocks noChangeArrowheads="1"/>
              </p:cNvSpPr>
              <p:nvPr/>
            </p:nvSpPr>
            <p:spPr bwMode="auto">
              <a:xfrm>
                <a:off x="4604" y="2454"/>
                <a:ext cx="790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s-ES_tradnl" altLang="es-AR" sz="2000">
                    <a:solidFill>
                      <a:srgbClr val="000099"/>
                    </a:solidFill>
                    <a:latin typeface="Times New Roman" pitchFamily="18" charset="0"/>
                  </a:rPr>
                  <a:t>Galactosa</a:t>
                </a:r>
              </a:p>
            </p:txBody>
          </p:sp>
        </p:grpSp>
        <p:grpSp>
          <p:nvGrpSpPr>
            <p:cNvPr id="10" name="Group 41"/>
            <p:cNvGrpSpPr>
              <a:grpSpLocks/>
            </p:cNvGrpSpPr>
            <p:nvPr/>
          </p:nvGrpSpPr>
          <p:grpSpPr bwMode="auto">
            <a:xfrm>
              <a:off x="2595" y="3203"/>
              <a:ext cx="466" cy="471"/>
              <a:chOff x="2641" y="935"/>
              <a:chExt cx="466" cy="471"/>
            </a:xfrm>
          </p:grpSpPr>
          <p:sp>
            <p:nvSpPr>
              <p:cNvPr id="18440" name="Arc 42"/>
              <p:cNvSpPr>
                <a:spLocks/>
              </p:cNvSpPr>
              <p:nvPr/>
            </p:nvSpPr>
            <p:spPr bwMode="auto">
              <a:xfrm rot="6966834" flipH="1" flipV="1">
                <a:off x="2835" y="980"/>
                <a:ext cx="318" cy="22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317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AR"/>
              </a:p>
            </p:txBody>
          </p:sp>
          <p:sp>
            <p:nvSpPr>
              <p:cNvPr id="18441" name="Text Box 43"/>
              <p:cNvSpPr txBox="1">
                <a:spLocks noChangeArrowheads="1"/>
              </p:cNvSpPr>
              <p:nvPr/>
            </p:nvSpPr>
            <p:spPr bwMode="auto">
              <a:xfrm>
                <a:off x="2641" y="1175"/>
                <a:ext cx="385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/>
                <a:r>
                  <a:rPr lang="es-ES_tradnl" altLang="es-AR">
                    <a:solidFill>
                      <a:schemeClr val="tx1"/>
                    </a:solidFill>
                  </a:rPr>
                  <a:t>H</a:t>
                </a:r>
                <a:r>
                  <a:rPr lang="es-ES_tradnl" altLang="es-AR" baseline="-25000">
                    <a:solidFill>
                      <a:schemeClr val="tx1"/>
                    </a:solidFill>
                  </a:rPr>
                  <a:t>2</a:t>
                </a:r>
                <a:r>
                  <a:rPr lang="es-ES_tradnl" altLang="es-AR">
                    <a:solidFill>
                      <a:schemeClr val="tx1"/>
                    </a:solidFill>
                  </a:rPr>
                  <a:t>O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EAFBA3"/>
          </a:solidFill>
        </p:spPr>
        <p:txBody>
          <a:bodyPr/>
          <a:lstStyle/>
          <a:p>
            <a:pPr eaLnBrk="1" hangingPunct="1"/>
            <a:r>
              <a:rPr lang="es-AR" sz="3200" smtClean="0"/>
              <a:t>BIBLIOGRAFIA</a:t>
            </a:r>
            <a:endParaRPr lang="es-MX" sz="3200" smtClean="0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AR" sz="2800" smtClean="0"/>
              <a:t>“Nutrición”-Texto y Atlas –Autores: Biesalski.Grimm-  Ed. Panamericana-Año 2007</a:t>
            </a:r>
          </a:p>
          <a:p>
            <a:pPr eaLnBrk="1" hangingPunct="1"/>
            <a:endParaRPr lang="es-AR" sz="2800" smtClean="0"/>
          </a:p>
          <a:p>
            <a:pPr eaLnBrk="1" hangingPunct="1"/>
            <a:r>
              <a:rPr lang="es-AR" sz="2800" smtClean="0"/>
              <a:t>“Química Biológica”- Autor: Antonio blanco- Editorial El Ateneo-Reimpresión 8° edic.-2007</a:t>
            </a:r>
          </a:p>
          <a:p>
            <a:pPr eaLnBrk="1" hangingPunct="1">
              <a:buFontTx/>
              <a:buNone/>
            </a:pPr>
            <a:endParaRPr lang="es-AR" sz="2800" smtClean="0"/>
          </a:p>
          <a:p>
            <a:pPr eaLnBrk="1" hangingPunct="1"/>
            <a:r>
              <a:rPr lang="es-AR" sz="2800" smtClean="0"/>
              <a:t>“Lo Esencial en metabolismo y Nutrición”-Cursos Crash de Mosby- Autor: Sarah Benyon-Ed. Harcourt Brace- 1°Ed. 1998</a:t>
            </a:r>
            <a:endParaRPr lang="es-MX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1785938" y="379413"/>
            <a:ext cx="49418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3200" b="1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Nutrición y Metabolismo</a:t>
            </a: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714375" y="3857625"/>
            <a:ext cx="75088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Metabolización. </a:t>
            </a:r>
            <a:r>
              <a:rPr lang="es-ES_tradnl" sz="20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Utilización de los nutrientes para obtención de energía y/o para la síntesis de compuestos celulares</a:t>
            </a:r>
            <a:r>
              <a:rPr lang="es-ES_tradnl" dirty="0">
                <a:solidFill>
                  <a:srgbClr val="000099"/>
                </a:solidFill>
                <a:latin typeface="+mn-lt"/>
                <a:cs typeface="+mn-cs"/>
              </a:rPr>
              <a:t>.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571500" y="1571625"/>
            <a:ext cx="80010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Digestión</a:t>
            </a:r>
            <a:r>
              <a:rPr lang="es-ES_tradnl" sz="20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es-ES_tradnl" sz="2000" b="1" dirty="0">
                <a:solidFill>
                  <a:srgbClr val="000099"/>
                </a:solidFill>
              </a:rPr>
              <a:t> </a:t>
            </a:r>
            <a:r>
              <a:rPr lang="es-AR" sz="2000" b="1" dirty="0">
                <a:solidFill>
                  <a:srgbClr val="000099"/>
                </a:solidFill>
              </a:rPr>
              <a:t>Conversión de los alimentos en sustancias absorbibles en el tracto intestinal. Implica el desdoblamiento, mecánico y químico de los alimentos, en moléculas absorbibles</a:t>
            </a:r>
            <a:endParaRPr lang="es-AR" sz="2000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642938" y="2786063"/>
            <a:ext cx="771525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Absorción de nutrientes</a:t>
            </a:r>
            <a:r>
              <a:rPr lang="es-ES_tradnl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_tradnl" sz="2000" b="1" dirty="0">
                <a:solidFill>
                  <a:srgbClr val="000099"/>
                </a:solidFill>
              </a:rPr>
              <a:t>Pasaje del producto de la digestión desde la luz intestinal a la circulación</a:t>
            </a:r>
            <a:endParaRPr lang="es-AR" sz="2000" b="1" dirty="0"/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357188" y="1500188"/>
            <a:ext cx="8178800" cy="1200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/>
              <a:t>                                                                                                                      </a:t>
            </a:r>
          </a:p>
          <a:p>
            <a:endParaRPr lang="es-ES_tradnl"/>
          </a:p>
          <a:p>
            <a:endParaRPr lang="es-ES_tradnl"/>
          </a:p>
          <a:p>
            <a:endParaRPr lang="es-AR"/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357188" y="2643188"/>
            <a:ext cx="8264525" cy="923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/>
              <a:t>                                                                                                                              </a:t>
            </a:r>
          </a:p>
          <a:p>
            <a:endParaRPr lang="es-ES_tradnl"/>
          </a:p>
          <a:p>
            <a:endParaRPr lang="es-AR"/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428625" y="3857625"/>
            <a:ext cx="8070850" cy="923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/>
              <a:t>                                                                                                                           </a:t>
            </a:r>
          </a:p>
          <a:p>
            <a:endParaRPr lang="es-ES_tradnl"/>
          </a:p>
          <a:p>
            <a:endParaRPr lang="es-AR"/>
          </a:p>
        </p:txBody>
      </p:sp>
      <p:sp>
        <p:nvSpPr>
          <p:cNvPr id="10" name="9 CuadroTexto"/>
          <p:cNvSpPr txBox="1"/>
          <p:nvPr/>
        </p:nvSpPr>
        <p:spPr>
          <a:xfrm>
            <a:off x="7072330" y="142852"/>
            <a:ext cx="1781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b="1" dirty="0" smtClean="0">
                <a:solidFill>
                  <a:srgbClr val="C00000"/>
                </a:solidFill>
                <a:latin typeface="Comic Sans MS" pitchFamily="66" charset="0"/>
              </a:rPr>
              <a:t>Repasemos….</a:t>
            </a:r>
            <a:endParaRPr lang="es-AR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952500"/>
            <a:ext cx="4095750" cy="4781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2843213" y="1989138"/>
            <a:ext cx="576262" cy="2952750"/>
          </a:xfrm>
          <a:prstGeom prst="line">
            <a:avLst/>
          </a:prstGeom>
          <a:noFill/>
          <a:ln w="50760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843213" y="1792288"/>
            <a:ext cx="4216400" cy="371475"/>
            <a:chOff x="1791" y="1129"/>
            <a:chExt cx="3099" cy="234"/>
          </a:xfrm>
        </p:grpSpPr>
        <p:sp>
          <p:nvSpPr>
            <p:cNvPr id="21526" name="Line 4"/>
            <p:cNvSpPr>
              <a:spLocks noChangeShapeType="1"/>
            </p:cNvSpPr>
            <p:nvPr/>
          </p:nvSpPr>
          <p:spPr bwMode="auto">
            <a:xfrm>
              <a:off x="1791" y="1253"/>
              <a:ext cx="1996" cy="1"/>
            </a:xfrm>
            <a:prstGeom prst="line">
              <a:avLst/>
            </a:prstGeom>
            <a:noFill/>
            <a:ln w="50760">
              <a:solidFill>
                <a:srgbClr val="333399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1527" name="Text Box 5"/>
            <p:cNvSpPr txBox="1">
              <a:spLocks noChangeArrowheads="1"/>
            </p:cNvSpPr>
            <p:nvPr/>
          </p:nvSpPr>
          <p:spPr bwMode="auto">
            <a:xfrm>
              <a:off x="3823" y="1129"/>
              <a:ext cx="1067" cy="23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ES_tradnl" b="1">
                  <a:solidFill>
                    <a:srgbClr val="0070C0"/>
                  </a:solidFill>
                </a:rPr>
                <a:t>DIGESTIÓN</a:t>
              </a:r>
              <a:endParaRPr lang="es-ES" b="1">
                <a:solidFill>
                  <a:srgbClr val="0070C0"/>
                </a:solidFill>
              </a:endParaRPr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3132138" y="4071938"/>
            <a:ext cx="6099175" cy="649287"/>
            <a:chOff x="1973" y="2565"/>
            <a:chExt cx="4333" cy="409"/>
          </a:xfrm>
        </p:grpSpPr>
        <p:sp>
          <p:nvSpPr>
            <p:cNvPr id="21524" name="Line 7"/>
            <p:cNvSpPr>
              <a:spLocks noChangeShapeType="1"/>
            </p:cNvSpPr>
            <p:nvPr/>
          </p:nvSpPr>
          <p:spPr bwMode="auto">
            <a:xfrm>
              <a:off x="1973" y="2840"/>
              <a:ext cx="1814" cy="1"/>
            </a:xfrm>
            <a:prstGeom prst="line">
              <a:avLst/>
            </a:prstGeom>
            <a:noFill/>
            <a:ln w="50760">
              <a:solidFill>
                <a:srgbClr val="333399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4347" name="Text Box 8"/>
            <p:cNvSpPr txBox="1">
              <a:spLocks noChangeArrowheads="1"/>
            </p:cNvSpPr>
            <p:nvPr/>
          </p:nvSpPr>
          <p:spPr bwMode="auto">
            <a:xfrm>
              <a:off x="3808" y="2565"/>
              <a:ext cx="2498" cy="40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es-ES_tradnl" b="1" dirty="0">
                  <a:solidFill>
                    <a:srgbClr val="0070C0"/>
                  </a:solidFill>
                </a:rPr>
                <a:t>DIGESTIÓN</a:t>
              </a:r>
              <a:r>
                <a:rPr lang="es-ES_tradnl" b="1" dirty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es-ES_tradnl" b="1" dirty="0"/>
                <a:t>y </a:t>
              </a:r>
            </a:p>
            <a:p>
              <a: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es-ES_tradnl" b="1" dirty="0">
                  <a:solidFill>
                    <a:srgbClr val="C00000"/>
                  </a:solidFill>
                </a:rPr>
                <a:t>ABSORCIÓN DE NUTRIENTES</a:t>
              </a:r>
              <a:endParaRPr lang="es-ES" b="1" i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3563938" y="3521075"/>
            <a:ext cx="3594100" cy="371475"/>
            <a:chOff x="2245" y="2218"/>
            <a:chExt cx="2571" cy="234"/>
          </a:xfrm>
        </p:grpSpPr>
        <p:sp>
          <p:nvSpPr>
            <p:cNvPr id="21522" name="Line 10"/>
            <p:cNvSpPr>
              <a:spLocks noChangeShapeType="1"/>
            </p:cNvSpPr>
            <p:nvPr/>
          </p:nvSpPr>
          <p:spPr bwMode="auto">
            <a:xfrm>
              <a:off x="2245" y="2387"/>
              <a:ext cx="1542" cy="1"/>
            </a:xfrm>
            <a:prstGeom prst="line">
              <a:avLst/>
            </a:prstGeom>
            <a:noFill/>
            <a:ln w="50760">
              <a:solidFill>
                <a:srgbClr val="333399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1523" name="Text Box 11"/>
            <p:cNvSpPr txBox="1">
              <a:spLocks noChangeArrowheads="1"/>
            </p:cNvSpPr>
            <p:nvPr/>
          </p:nvSpPr>
          <p:spPr bwMode="auto">
            <a:xfrm>
              <a:off x="3778" y="2218"/>
              <a:ext cx="1038" cy="23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s-ES_tradnl" b="1">
                  <a:solidFill>
                    <a:srgbClr val="0070C0"/>
                  </a:solidFill>
                </a:rPr>
                <a:t>DIGESTIÓN</a:t>
              </a:r>
              <a:endParaRPr lang="es-ES" b="1">
                <a:solidFill>
                  <a:srgbClr val="0070C0"/>
                </a:solidFill>
              </a:endParaRPr>
            </a:p>
          </p:txBody>
        </p:sp>
      </p:grp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1836738" y="252413"/>
            <a:ext cx="5910262" cy="8334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Digestión - Absorción - Metabolización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E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 los alimentos</a:t>
            </a: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81625" y="4857750"/>
            <a:ext cx="1619250" cy="157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5" name="14 Flecha abajo"/>
          <p:cNvSpPr/>
          <p:nvPr/>
        </p:nvSpPr>
        <p:spPr>
          <a:xfrm>
            <a:off x="6357938" y="4643438"/>
            <a:ext cx="142875" cy="5715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21514" name="AutoShape 6" descr="data:image/jpeg;base64,/9j/4AAQSkZJRgABAQAAAQABAAD/2wCEAAkGBxMTEhQTExQWFRUWGBgbGBgWGBYWHRwbGhodHBoXGB0ZHSghGxolHhwcIjEhJSkrLi4uFx8zODQsNygtLisBCgoKDg0OGxAQGywlICQsLS0sLCwsLy8sLCwsLCwsLywsLC8sLC4vLCwtLCwsLCwsLCwsLCwsLCwsLCwsLCwsLP/AABEIAL8BBwMBIgACEQEDEQH/xAAbAAEAAgMBAQAAAAAAAAAAAAAABAUCAwYBB//EAEUQAAIBAwIEAwUEBwYFAwUAAAECEQADIRIxBAVBURMiYQYycYGRIzNCUhRicoKhseEVkqKywfAkU3PR8QdDg2OTo7PD/8QAGgEBAAMBAQEAAAAAAAAAAAAAAAMEBQIBBv/EAC4RAAICAQMCBQIFBQAAAAAAAAABAgMRITFBBBITUXGB8CLxMkJSYZEUI7HR4f/aAAwDAQACEQMRAD8A+40pSgFKUoBSlKAUpSgFKUoBSlKAUpVFzX2lS2WS0PGurgqDCqf/AKjwQpz7olsjFeN43PUm9EXV68qgsxCgbkmAPiTXMcx9trSyLCNfI6qNKf3zuPVQarL9i7xBDXzryCqTptr+yv4j+s0neIFTP0ILgY22x3zvHwqCd/6SzDp/1FXd5/zC7kabK9kXM53e5M/JRtUfxOYMATxF3tuqz8lUVeG1mTHUACd5+uwrC6wUY3/kIqFzk+Syq4LhFA3E8bbyb9746tQGesiPrUrl3tlxNogXQt9euFS58iPI3wIHxqazDuen9Zqq5lwKnzWxp9D+L1A6TRTmtmHXXLRo+g8n5xZ4lNdppj3gRDKezA5H8j0mrCvi1m41txctkpcXZwf4N0Kn8p79MEfRvZb2nXiVCPCXwDK9Gj8dsncdxuOvQmzXapaclO6h168HR0oDSpSAUpSgFKobXF8QLl/SDdVrpVAdI8IhF94iJtHLE5YGRmQFjcH7QG3b03CbtwPf1HyodCX7iLA2LELAX9Uye4HT0qnPPDPlsuyl9CtKiWK6hgmQsbk5B6Vrtc1uNcGi2x8j6k1IIZLhRsncmDHQ9YoC8pVRZ52HDMltiigFnZkQDVbW4D5j2YT29awtc+1lFt2i7MLpMOmkeE6q3mJzJcRjPWKAuqVVJzxC9kAeW8AUOpdXmRrgJTcLpU579OtKA3XOZeZhbtXLukwxTQAD1UF2XUR1iY23xUhOKEgEFSxhQ0Z8uoxB6ZGYyp9JgcKLljWgtNcUvcdWRrY+8cuVYOywQzEYkEAdcVEflr+N4zWgx8bUPcYqDw6JI1EYDg/SYoDoa08TxIQKTPmZVEd2MD5VzHFcvZbDfY+GyWb3i3JQ+L9mwIkHU2pyHlwDjuTUteWtrLW7IsrNmUlF1FHJLwhKiFgTudtlWgOipXJWeV3ZfVZYBksEKg4fR4iNc1Dwy0FYZBJydIzIEbW5EzqzPaQXDe4ZhpgRbVbK3UUzhNIurp2IJGQcgdRSuV5rym7ou27dpdJ8Y2tItyrMiaQpYjw1L6mJGZA269SpkAxHoYx6YoD2laOMS4Vi0yo0jLobgjqCAyn+NQTd4xd7di6OpW49o/JGRh/joC1pVX/a5H3nD309Qq3f/wBLMf4VT+0HtdaWLNq6Euv1ceGUX80XQPMdlwcycwRXjeD1LLwb+c80e5cHD8OYzF24pyI3t2/1+7fhHqZWDa5aLQCBQImYiNROZ/Md/wCtWPJeEt2LQaB6QdRPrPc7zVbzjm6J5mPmc+VVEk4mAZiI61VtlkuUxw9CWbgXAiZMn/f0+dVnFc5tqSqmWECEBcz3MTEVWN4t+WeVtzhBgHpnYv8AwXP4qmWuDtqoiCNoOB8ABiPrVWVqWxcjV5ka7zuNkYxnzNbWD0gFpxWi5zVjuk4wFuLHbMxP9KtLRA/CPkAPritoujJz9T/uK48d+R34S+fYpP7VU6pRwBMwFcbCB9mWIx6CpVniFeSpVoHQzBnPwxG9SuJto5gqD2O0fAiCD8DVbxHK86kLa+hEao6LJw6+jfWa7jf5nLp8iJzSzDaowZ+v9aglJgneRBG6nuvYjuNqskv64tXBpczBGASPjlW7odvUZqHf4VlyRInf/e1SPzRzF8Mu+Se2N6yQt4m9b773VH/9AB0Pm9TtX0bheJW4iujBlYAqQZBB2Ir4yTt6mui9iOc+BdFhjFq6fLP4bh6dgH/zR+Y1PTa2+2RU6ihJd0T6TSvJ61Ucq+3c8UfcgrYH6hgm78XIEfqqu2phVopFnY4dU1EfjbUfiQB/oKh/2Og9xntmXJKNBPiObjKZBBGpjBiVkwRJmNf5ldFu/eGjTaNwC2QdUpiXYtCg+9t7pBmonF8bfGk3EWUYshgDUf0e+YKLcfErvqzqjpJAul5egjfD68knzRHXfFaLnJ0JlXuJOvVoaNQdi7AmJGSYKwR3qJzXjpZElYnhrmDnzX1AO/umD9DWq1zq6zMq6DI4dkYqygred1J06yYASRMTMY3oCz/sm3odFBUMUOD7pRUVCs4xoXBkYzNOD5Slt9YLs32mWafvCpf6lAfTPSpdgMFGsgt1KgqPkCTH1rZQFSns/bXSFa4oTSQA3VbfhBtpJ0YgmMTE5pVtSgFKUoDx1BBBAIOCDkEdjXtKUApSlAKUpQClKUBX875kvD2muHJwFXbUxwq+mdz0AJ6VyfL7Uktchnc6rjEYJODEz5QBpUdAAK3+0vE+LxQtgyLK7DP2jiTjuEiP+qa0m+qKWaAoyxJA7n+dVrpZeC3RDC7mRucWuHUF/CVWJCqLI8NmJ2UFIzgmTsJNVHCcqZzra/dBiMsLgIn3AbqsfDBxvLRmpHC2WvMbjiDAEfkXcWx+ud2PTHYTZhZAAAA6emNh6VRsteyNCupJa/YjPZ4iYD2nHQFHtnvlgzD6LW+14jYdAhH5W1j4g6VP8K32l7b968ZAN5Mf61C2SpYZstgAxOY+taCZwN69uOqxmdRAGJ+VRH4pVNzWrQgBmInEwO9eHUYvcmW1O8A16VI0n/fpVQOL4gLqC24iSvmmP2p3/dqx5ddlFdRhgD9cwfWuYzjLY9lFrcrOccVw5bwrtxVuYz5oBO2sqIU7QSQRuK123uW/JdUtH4o1GO5XGrf3lmcYWqTmPKrq3Lo8J7mt3ZSqyGDnEmDBEkZj+VdZw3CkWbdt/MyqinMwQIkHfpuO9Txm47FbHe9Sg4pFkFCCrZBBBx2nvWq4AcGCDjvj/T5VZcXwDJLrDCfMuADnGdtXZu4AadxXxOZkd+3oexGxG81Kmnqj3GNGdhyHmj8an6G5Pkg8Q/57X4U/auEFW/VVz5Syx3IFfHvZrjBwl+3dJwx03T3Vzlo/VIU+gUivsIrQqn3RMm6vslg0ng7evxPDTXEa9I1R2mJivOH4G1bwltEzPlVVzETgbwSPnUilSERGscBaT3LaLJBOlVGQZBwN5z8qWeX2lMratqe4RQd56DvmpNKAUpSgFKUoBSlKAUpSgFKUoBSlKAVrv3QilmwFBJPoBJrZXN+23GlbIsrOq6Yx2BEz6EkA+hPavG8HqWXg5vl8v4t5iZu3CYMAgBvdMbKNvWo/HFrl0WV2QifVzkY/KinURuZX4Va+W1Yz7iKTB/KkgSB39epNQORWvIbjDzMWnbBJ1PH7x0//AB1nXT0z5mrVHHsTLYVUCAEDvtJ6k9yaq+ZcaSIRhBIBYkgEgjypBGAJJbptuce8xtXGbzsPDAwgPmJMBREdTO8jbFReHG2iNRxrK62Mb+Gv4UG3Qes4r3p6Yv62yt1nUzj/AG4Lf+X6evnv+3JvtccVcKW8QRHk6wBmZjJme0etWqXw66l/EMau/SfSaqb9otMm47qMK4taQe7AdKlcsLBPMwIJ8vm17bkGNp6f+K4vhBLMWiTpLbZPE4teq293/r3MeH5eyC4zOWdhnT0O8j/TFbb/AA5uged4KwVYAHI39DUdeYMyqytbRWyNZa5cMnpbsyQPia2Pdutt4jDuOHRB/wDkvBqq5NGV+Xk0GxxGmDoAiNUkmO4Ebx371L4LiUGi3aBbTCtn3RG5netT8ZdAk+7t9rb0Aeuu0zgfvKB617wi2wWZAVefMDGJyIiQVO4Iwa4hCMdj2NkZZUt+CULl0g+BZ1gEjUXVRIwQs7x8hNa+G4nWGBBV0I1Kwggn5xHUEVL5JzZbQXh7oKsGIRyPI8mV8wwGzEGMivOd2gvFWH6XFe23rA1pPwhvrXWdcFeNjU8NGlVkMGyCDM9a5zmNvQxOSs+b06C5HWRCk9CoO0mpXOOMuW7vvFV8ukZ26mIgkGZn0qYL3j2NpYYjofzKfRht8R2qSEsMtW0vsUuGULiRETI/pX1P2P5gb/CWnYy4BR/VkOlj8yJ+dfLLIMad9B07nOxVj8Vg12n/AKa8X9/ZPdbi9oYaWA+ag/vVf6d4lgyuqjmOfI7mlKVcM8UpSgFKUoBSlKAUpSgFKUoBSlKAUpSgPGMCa4FOJPEXf0hgfMPslONNufKf2mHmM7aiO1dP7W3tPCXo3dfDHxuEID8tU/KuYsDTG+wjT6dT2AqC6WmCz08cvJo9pOKGkJMl2lo/LbGpvkSAv71brK6VCdQAD8dyfiSTVOOI8W611p0IMDJIS22fm1wR6hK3WeZuvnZB4ZPQywnqe/wrLvmlLDNWqD7co0XreolkJ1FgpnEavKrDGYDSO1brHCsVlSNLQN2wATpkLlhp6SBJJzW/mnCW2I8yrM+UhfN1JUSPMI3zXvFXgCQMWxCMFOkvcIkWVPQAZZug261NK/EEkUf6ZeI5TXHHOuXzlffzI12yGRirB9Mgi2EEEiCJA9f/ADXl60bRJRGlkgEkElicjSO2+K3MkYuwyvpGhFOWHupbAzpA2HxJipFni/E0lLepxq9/SotgEgs7iQFMdJmDEwahlbKX4mXqYVUYais6i9fFlEUxquHTJKosgSSzHAH1Oa94bXcYKL/C6owiM7z/ABE/SsCfEHvs4O44dVVP/uXfe/cpwt+zauprt2lbVu19rrJIPm0lYXt03qN9z/DkinZyjY1y7Phi5wzspghbpRh8mBz6TWNu6LJ0NaNnURllGhicYdJWT01Qai2kS8pdbQIYkkWuILaS2SGR10qZJkbT9a03bYRfDPjracEOhQggRPQNaIJxK6SJETT6lowpMt+I4QXFYMMEZGQcfyPrUNWvubNu6uLTFvF8sMNDKuJnVLZEdDW48SqwQSd/KEcsukDVqWJWJEz3FSPEJAKkMGAPeR0I9K9JtGQufWh4ZI3Ugyd9wDB+BNQPZZjNwflCjfqCxxG+KvnTUDqAHx7RtSzYVASqgL0jG/oKE6uSqcDl+Z2dF09jI+ksn+Fj/dqy9i7+jjrf663Lf1AcD4+Q/WtXtRbJQXI28xkfkOf8Bb6VX8PxHh3LVycJdtt2wGAb/DNXKJaplC+OYtfsfZ6UpWkZApSlAKUpQClKUApSlAKUpQClKUApSlAc97Z3It2V/PeUf3VZ8fNa5jmxi3pU5cqgOx0kjURnHlDEV0XtoJPDDtdZvpacfzaua5yJe0kkSGPwnTbU53jWxn0qp1Dw/YvdKtPcCxbt2CXwrLmJwkQqqNyYO25Zj3FV3DcBdgvfYIsDGcKuQpHuht9Rk9hgCp9sm+Rcj7FPuR+btdPcR7np5uoiTxzh9NrYO4DfsKC7/UKR86zJpcmipNLJXXSzXbQAHi3V1hWHuK2oWwR2Vdbt3YgdqzsySfD91bblSy6itoEl7pB3uXWGAeg+VS7/ABl25au6ggd/BRCohkS8cozdwBv3qML7anW2xtzqMqM6bX2dtBIyC2tiOoWuFkgWWRrPEs1vxGMu6aZXEWwQp0dnu3DoB7fCpSFUtkMJS20EDAvXgMj1RcKo2Gkk+7W+0DebWpVXH6OwBEgfZyAQCNmYkeqiqd3YjVbU3IhbakgHSTGonbU3vE9cdqsUU+JLL2OJywYrzHieJt3VEqwLKEVdIJG0HLEfMVo5ZwfEWrL+OkMJKoAAYjbGK6/hOPsWLv6N73EFdRHQek/6V541y7duB7ZULAVujD0rUjFR2IcNs+c8u4y7ct3rj2hcKxp8o37dyBV7y7jjbtKXUBHA12nYgfuT7p9Nj6b1nz/nqcPdFoJOxY7RPbuarfafk92+yFCNEdek9fWvJJSWHqeax2Op5ZcW/cRldluJEMRJdF3t3B/zVBInqrA56R7fEDxWFpzoKG7YAgBoLG5aYETqw0fl0iqrgr/6O1tkKnSAhJAbI934SZWegepl3TbuFlPlR/ESP+XcCsR9fDH7xrKup8OeFs9ieEsl1w7Bwp3Vtj3kTNbdIxB+uYio3KwFQJIItu6ZO2lyBPyipgEyRIx9f6VwW851IXNVlMmciSf1pSP8VclBa1DDOkg/HKnf1mu0u2dSspOY3Hfcb+sVyRt+a4B+Y/LWNf8ANqmqZHNfPnofY+W3tdq25/Eit9VBqTVV7KPPBcKe9i16/gFWtbBhilKUApSlAKUpQClRbvMbKuLbXbauYhS6hjO2CZzUqgFK8ZgBJwBuTRWBAIMg5BGZ9RQHtKxdwASSABkk4AHc1lQClKUBzHti4D8NP5rnbHk3z/vNcZetrxXFshg2rYVbhk+YoC3hY6AsNU4jy9WA6T284jVesWLbRci4WIyUQ6RIwfM2Qo+JzEHnuW8J4d51AEdBnANlN56+UnPfvVLqXgv9KsrBam6o1agV0xJOBt0+eKqr/GnDaHB+0QAjYuoRbhPQS0fM1Z3wzERGke8CJJA7VF4hIF0ay32QOY/DcSdvr86zXsadmFAy4hfvLICt4nhka9UaLaGWBUiDqAEzguDWXCWresso0qLdkIpEx5dRyc515rXd5hpusGKra1ssFTJKi2wiMsTrMADoKkcuVdLKrMSCJFxSjCFAUQQD7o360xrkgSXdk0XrLWrN3IllCLE4AGhSf1patfstdLMzNbKC1qgHrGFI+dZ8xuh7LlXDANbkggjF1JBI6+lR+T8xRxcCGYOk79DJ/lWl0i+h+pBcsTwXvCWrbXC8KbsZONUHv1itHJeZX7t28ly1oRDCnInP8cZxUPk/KVt37nEayWudOg/71lyr2qW9fezoK6Zg94MGe1WTk0889nLN6+LhaGxqUEZjb4VX+0HFXUdEt2yyNgsJx06bd6z4fkpHGXL5uhoY+UHILAEK3bBBj4Vld4y6b7IbcWwJDzuaHLOa5fyw2A/iso8SV39DBz1rquXcFNq1cb7VStpisZ0afMvqRM//ABrVLzvhVvMiNMAFjHpXR8u4ebXBWTIDquoAlcLaLbiDg6aqdakq1k6p0b9DbwKmLjMNAZ7jebEBmJXVO2KcPx6lgulg0Y1QAZ6DOfhWdgarcXPNgq47lSQTj1FV3PLSWbWlQBrecZxGYnYbDpVA1KYxn9PL2Lq1cI/BpzG+47/CuRvCLmcSqk95QlT8Nlq19mnJBn3lwpOYBAMfCc1U8U32hUD3Uwf2nft6AVLVuR3w7JOJ9T9j1I4HhAd/As/5BVxVZ7Mn/g+G/wCja/yCrOtk+dFKUoBSlKAUpSgOd5bxnD27Hg8Q1sXSCLyPGq4599ghy6uZIgGQQB2rVwr8SEZQ5Q2uGtOquFY6ibvlus0k+VUBgzIJnNdPWni+HFxGRtmBBj1oDl+J5gxtPquuVu6vD8T9GUQtsEq3kIgscLBY9oBNSuF5hdfVdF3yrdsKqKqFStxLBYkwWObjEEEdN6t+A5ctoswJZm0gkhBhZgQiqOpzE53wIm0BynH8212Db1q1zwL3iqIkMqRDAe6ZnGJz2qS/M314ug3PGCfo3k+78TSbkRrxb+11TBiuipQFR7PccbgcNc8VlIllNtkkj/22QDH6reYYncE7+fce1ixcupba6yjCoCxyQJgZIEyQsmAYBOKsKUB844vmPDr+jOpuv4nis902bn2jsE8wIWNl0hQfKFAwBVZd5lZXiEbxUErbwzBYKsVb3tjFyflXTe2vK1V7F+0fCuG62oqCQ58JjLoCAzQoGrDQImMVzXNOJabQuIbb5QH3kOtcaWxkuFOkwfQ71U6hZ/gvdK9PctrV1SfKyt+yQZHyNaeMtknSBGtLqD4usrv+sg+te3+EsXQC9m22oA+ZFYidxkbg/wAqj8Rye1pItpoIjSbbPb8wyPcYRkVmtJmjLucdjfw/EavEKFfNcskXIDFC9vSdM7N5QPTWKxPEMGDsZY2GVier2GIb0khprHxlgWkUW7N5AwY6i4u6oLu7ElitwIpmT5gZry/oYXPEQkMC6qGKlb9tNNy0SNtSj5gH0qNeZXT1yY8LYTQ9tiF1JbTVMAarKbzjfI9ao25mLJRTbOp2IbSNmBhp7mavb14My3tIAlSUA1ea2rJdtjvNltS9wtaOM4SNbJ5mTSWAg+JbPuXl6l9OD3KEbxVzpLe19r5/ycWJvVEB/agJfFnSTkAn1NWXG8fY4ci4VAa4wWVXJPrVLb4qw18DSDc0yGiQR6GtvNed27JUOCZzsDHrWiRdxj7Y8c9oJdteVz5S28ruFYdRO07Zjczny3mJvWhr8lzT5gcGDsw7qe/y3EV7zfi2FlmtrqaBAid+sVR8Ob1y2BcJNwsdDAeZZGVEbz1Xtv6e8nLephyrg3UuNRcGQN9t2P0x8WHeumsXDZug2yAQUQEDqxUO3qT4biezisPZ3gW84chbyA6UgQ5UBgLbzGoMQXXcEKNhJ1lCrxpOpMxudWAin1kWxud37VmdVYpy7Vsvn/CeqOheWSq22ZjpXXcJ6yDcaAO57VzvH8W11y0EKMRjC+vr/TtV/wAby4mwttMldI+MKQTPeTNR+W8h0sLlwAAZ0zMkdT2E5iTVY2OmnXXDuk9SbyzhjZsicH32n4THyAA+VcurnzkyACBjc6FUGfnP1rq+auBbM/iIX5N73+ENXHBj4LMZlgzn96X+UT/Cp6kUbZuTy/nzJ9j9mFjg+GHaxa/yLVnUXliabNteyIPooqVWwYIpSlAKUpQClKUApSlAKUpQClKUApSlAUPtlb+xR4nw7qN8idBP0eue4zhFu2mt3FlSsQZ3xneJHSZ2rt+YcIt209pvddWUxvBESPWuKth7bG1dEOsSdg438RfRoOCcZHSq90eS108lrFlByhr1ubaEXApM22OQy5PhsTEMpDhWx5sFYirnhONS5KoYI95WBVgexB2+Ox6TUXnPDlCl1fKRCnPzRiBtDEA591zNSH4ZLwV4KtEq6+V0P5QfiIIMgxkGs6xJPU0oPTKNN7l0sIK6GaXQzuVKsVPTUIn1UHesLgk6bg1mIcRPiovu3FH/ADkwGAyRkTArc3E3LQ+3UOh/91AQR/1EGRiPMsjckKKzdUZJBDIYKvMAdmUg4PYg1E4nvapbbkV7wLN4a61YLqCeWCB9nctsYAcbR1GDtSwpUIbp8IqTouKNWjUc27qz92xzAPlJiRg1lY4QlHIuEliDrUKMjc+XBJ6n51k9+4D5BrI0jTJG+7N06Y+deYJPBUttGaLvDJdYN4asc/acK6MfSRhvkQwzVfxvLCzKpQXMnTrS5abAJOGQjpGDkkVO4+2nEELbu2yUJJhlBbpAOliI+FSuVcM9l5jiLhH4TfQp9NIqWN9sFo8lWdeSrtcKGXzXOg8tuzcuHPSSAJ+VbeHXQSLSOzt5S7OmtQMsAF8luRMZBmMGK3cfwiks1zxYJ1fbcSoX4CEJj0rLl/AW7mkjQFBmEkkEZhndmPY+XT9K9lfZNYb0PI1pcGvjeXNcNo6QAkhEDFRYkeVwQZZxklhudPSvOX8Mtlwt3zOfu735yejDZbufnOOqiZx3EMraVGtmkjoABuT9awsXhd1W7iLMTHvKy4B+BBI+oqFTin2llVYWUTHEncgdprNLhyOnw/nVYt5rDRdJa1PluNunYXT1Xs/978xtdQAZtu56AdT9K6aOsrGpS+1N2LZCnJUgRHvP9mm/xaqe7w2sC0o+8K2wP2zo/wBa3cw4jxLoGYWGI7EiEU+oUlj6sKt/YrhvE4xNotqzn4+6vylif3atUxzhFa+XbFs+oKIFe0pWmY4pSlAKUpQClKUApSlAKUpQClKUApSlAKpPajl5uW9afeW5Kx1H4lxvIEj1A9au68NGsnqeNUcHqS6hLAaWBxuIOIGJYkz9BVdyq6UY2XPmBwT1OQG+DgdPxKwq14/hzYvvb/C512o7TL217Qxn4OtRuZcu8QSIDLsSCcHcN3Q9tzviBWfbXnQ06rNMm5wFjr3/AO9UXOuUsRrs+UzLIBKNP4tMwG9VgmTvtU3guOPuXsMPzbwdpMZTs/XYwQasVxg59P5VS1i8F2EsNSRxnJeOdH1FSD+JIGlgN9J7/EA4zXXpdUgEEaWzPof6VQe0PBwQw2O+MyOk9JH+WrflIPgAERvg9mYx/CvC51HbKCn7Gi7y5SvvsUXIDKl1QBsE1qzbdjWP9luJK+DoOfunU57gXQAakDgNE6Ti57wMwFiPJG29SbVmBJ04wCJyo2mdzQpyhDgrk5SAwLMFI/JbQH+82pvoa38ufQXBVlBfyuzFi/qSfQbnbapzk79DBzWCEEycR0HWgiopPQjcw4M4ZSNY77EHcbeg+la+E4ZtRdiJiABMATJyd9h22qY5EjqKXbgSNZAUnruZ6ADJNc9iznk67mlgyZdXYk+k/Kub5pxPgApb89s58NcldOdK97QIBK/h2Eg6RYcbzDWxS0pJ7AwT+0dra/xPaoPFJoxOpmA1EDEDIUDoOw+M71Yrg93sQTlwt/nzBXcMnlEHWXIYtOGJzONx2HaK+hf+nfLtNluIIGq8cY2tqSEHzy37wr5/wXKbly4FsqWDAtcRceUEanQmAH7AkBmPTJr7HyviLT2lNkjQMAQV06caCpyrLEFSAQRFX6IfmKHVWfl/kl0pSrJSFKUoBSlKAUpSgFKUoBSlKAUpSgFKUoBSlKAg835at9NJkEZVhurfmH/bqCRXLamR/BvDSRJ8uzgR50M7d13E9oJ7eonMuXpeTQ4kbggwQejKdwa4nBSJK7HA4/m/Jgw1HUwI8jrEyfkQBByDIIFUS8Vc4cQ8aR1k6Y/aybZ9DK+vbrUu3eEbRe89lsC5sPQMAPK3T8p6GTFRuJsqSdAEGTiMknr3/lVOytcl6m18FbY420QJIU497y/RpKn5E1IdSQuf4jP+lQ+I5QsyhKGSSVMA9yVyp+lRX4O8k6XHy1W/mSCR/h61WdL4LStXPz56FsuS2f60diYj41VLfvpBy2wgNbfJ/aCn+PyrO5x9/J8L6Lb+Q+/z8q58KR14iLgLOCB8qj3RpJbAQTJOAPjVaeJ4k7IqkDJJUesYDwfT+NYtwTv97cLQJAUkZ+Jz8xpr1Uye5z4qRnxHMixK2gWImYgH9ok/dr/iPQVqscASJdpk5Cyo36t7zGO5+Vb20Wl2AAmFAH19T6mq2/x7nM6fh0+vpU6hGJG5ylsTr91baaVCrPTb/ePmarbVp7twKqlnc4UY+s4AA3PSt3LuWX+IP2Vtm/Wbyp13YjP7smvofs37OJwoJnVcYAM+2B+FR0WfmetTQrc3rsQWXRrWI7nvsvyIcMhkhrjwXYemyLP4R/EknrU/+zlF7xkJRji4BGm4Igah+YYhhmBGRUylW0saIz223llFxbXRxbtbJbRZtE2pw4L3dWmcC5gQesQYBkecFzIPcfQxK3bgVTkFP+HDGFYYYMpBUjBmROKuhZXUXjzEBSfRSSB8ix+tR35VZOvyAF3DsVlSXChdcrBDaQFkdMV6eEDl/HszeDaUfZTqLuzHSLty0sGCWY+ExJJxjeZEXh+cXFGhLbXCql2w5LarlwBFKqQDCHLEDIHci4HKbI0wmnTMaSy7nUQdJEgnMHFe3OV2jEptIwWWQSSVaD5lkkwZGaAijmj+/oXwvF8L3jrnxPC1RERrxpmYzM+Wraon9nWtfiafNM7mNW2rTOnVH4ompdAKUpQClKUApSlAKUpQClKUApSlAKUpQGLoCIIkHvVFxfs0uTYY2j0WNSfDScqP2SKv6V40nueqTWqOH4uzft/eWmj81r7RZPTA1L1yV+dQ7V9GnSVJxgGfkevTavoZFR+L5fau/eW0f9pQf51E6VwWI9TJbnElvMZJ8vpAHc5/3ivPhqEEx9MnvNdLc9luH/CrJ6o7iPWJj+FRT7HJ0v3h87f+qTXHgskXUx5KMKMbZGJ/iYqJxHGokyR8NyYHWDgf9q6V/Y1TP/EXh8PDGO06K38D7H8LbIJU3SOt06x/dws+sV4qZB9RA4TguD4ji2myhI/O3ltjHeM9MLJ+FdvyT2Qs2QGuAXbmPMwwCPyKcD45PrXRKoGAIrKpoVRiQWXSnpweAV7SlSEIpSlAKUpQClKUApSlAKUpQ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AR"/>
          </a:p>
        </p:txBody>
      </p:sp>
      <p:sp>
        <p:nvSpPr>
          <p:cNvPr id="21515" name="AutoShape 8" descr="data:image/jpeg;base64,/9j/4AAQSkZJRgABAQAAAQABAAD/2wCEAAkGBxMTEhQTExQWFRUWGBgbGBgWGBYWHRwbGhodHBoXGB0ZHSghGxolHhwcIjEhJSkrLi4uFx8zODQsNygtLisBCgoKDg0OGxAQGywlICQsLS0sLCwsLy8sLCwsLCwsLywsLC8sLC4vLCwtLCwsLCwsLCwsLCwsLCwsLCwsLCwsLP/AABEIAL8BBwMBIgACEQEDEQH/xAAbAAEAAgMBAQAAAAAAAAAAAAAABAUCAwYBB//EAEUQAAIBAwIEAwUEBwYFAwUAAAECEQADIRIxBAVBURMiYQYycYGRIzNCUhRicoKhseEVkqKywfAkU3PR8QdDg2OTo7PD/8QAGgEBAAMBAQEAAAAAAAAAAAAAAAMEBQIBBv/EAC4RAAICAQMCBQIFBQAAAAAAAAABAgMRITFBBBITUXGB8CLxMkJSYZEUI7HR4f/aAAwDAQACEQMRAD8A+40pSgFKUoBSlKAUpSgFKUoBSlKAUpVFzX2lS2WS0PGurgqDCqf/AKjwQpz7olsjFeN43PUm9EXV68qgsxCgbkmAPiTXMcx9trSyLCNfI6qNKf3zuPVQarL9i7xBDXzryCqTptr+yv4j+s0neIFTP0ILgY22x3zvHwqCd/6SzDp/1FXd5/zC7kabK9kXM53e5M/JRtUfxOYMATxF3tuqz8lUVeG1mTHUACd5+uwrC6wUY3/kIqFzk+Syq4LhFA3E8bbyb9746tQGesiPrUrl3tlxNogXQt9euFS58iPI3wIHxqazDuen9Zqq5lwKnzWxp9D+L1A6TRTmtmHXXLRo+g8n5xZ4lNdppj3gRDKezA5H8j0mrCvi1m41txctkpcXZwf4N0Kn8p79MEfRvZb2nXiVCPCXwDK9Gj8dsncdxuOvQmzXapaclO6h168HR0oDSpSAUpSgFKobXF8QLl/SDdVrpVAdI8IhF94iJtHLE5YGRmQFjcH7QG3b03CbtwPf1HyodCX7iLA2LELAX9Uye4HT0qnPPDPlsuyl9CtKiWK6hgmQsbk5B6Vrtc1uNcGi2x8j6k1IIZLhRsncmDHQ9YoC8pVRZ52HDMltiigFnZkQDVbW4D5j2YT29awtc+1lFt2i7MLpMOmkeE6q3mJzJcRjPWKAuqVVJzxC9kAeW8AUOpdXmRrgJTcLpU579OtKA3XOZeZhbtXLukwxTQAD1UF2XUR1iY23xUhOKEgEFSxhQ0Z8uoxB6ZGYyp9JgcKLljWgtNcUvcdWRrY+8cuVYOywQzEYkEAdcVEflr+N4zWgx8bUPcYqDw6JI1EYDg/SYoDoa08TxIQKTPmZVEd2MD5VzHFcvZbDfY+GyWb3i3JQ+L9mwIkHU2pyHlwDjuTUteWtrLW7IsrNmUlF1FHJLwhKiFgTudtlWgOipXJWeV3ZfVZYBksEKg4fR4iNc1Dwy0FYZBJydIzIEbW5EzqzPaQXDe4ZhpgRbVbK3UUzhNIurp2IJGQcgdRSuV5rym7ou27dpdJ8Y2tItyrMiaQpYjw1L6mJGZA269SpkAxHoYx6YoD2laOMS4Vi0yo0jLobgjqCAyn+NQTd4xd7di6OpW49o/JGRh/joC1pVX/a5H3nD309Qq3f/wBLMf4VT+0HtdaWLNq6Euv1ceGUX80XQPMdlwcycwRXjeD1LLwb+c80e5cHD8OYzF24pyI3t2/1+7fhHqZWDa5aLQCBQImYiNROZ/Md/wCtWPJeEt2LQaB6QdRPrPc7zVbzjm6J5mPmc+VVEk4mAZiI61VtlkuUxw9CWbgXAiZMn/f0+dVnFc5tqSqmWECEBcz3MTEVWN4t+WeVtzhBgHpnYv8AwXP4qmWuDtqoiCNoOB8ABiPrVWVqWxcjV5ka7zuNkYxnzNbWD0gFpxWi5zVjuk4wFuLHbMxP9KtLRA/CPkAPritoujJz9T/uK48d+R34S+fYpP7VU6pRwBMwFcbCB9mWIx6CpVniFeSpVoHQzBnPwxG9SuJto5gqD2O0fAiCD8DVbxHK86kLa+hEao6LJw6+jfWa7jf5nLp8iJzSzDaowZ+v9aglJgneRBG6nuvYjuNqskv64tXBpczBGASPjlW7odvUZqHf4VlyRInf/e1SPzRzF8Mu+Se2N6yQt4m9b773VH/9AB0Pm9TtX0bheJW4iujBlYAqQZBB2Ir4yTt6mui9iOc+BdFhjFq6fLP4bh6dgH/zR+Y1PTa2+2RU6ihJd0T6TSvJ61Ucq+3c8UfcgrYH6hgm78XIEfqqu2phVopFnY4dU1EfjbUfiQB/oKh/2Og9xntmXJKNBPiObjKZBBGpjBiVkwRJmNf5ldFu/eGjTaNwC2QdUpiXYtCg+9t7pBmonF8bfGk3EWUYshgDUf0e+YKLcfErvqzqjpJAul5egjfD68knzRHXfFaLnJ0JlXuJOvVoaNQdi7AmJGSYKwR3qJzXjpZElYnhrmDnzX1AO/umD9DWq1zq6zMq6DI4dkYqygred1J06yYASRMTMY3oCz/sm3odFBUMUOD7pRUVCs4xoXBkYzNOD5Slt9YLs32mWafvCpf6lAfTPSpdgMFGsgt1KgqPkCTH1rZQFSns/bXSFa4oTSQA3VbfhBtpJ0YgmMTE5pVtSgFKUoDx1BBBAIOCDkEdjXtKUApSlAKUpQClKUBX875kvD2muHJwFXbUxwq+mdz0AJ6VyfL7Uktchnc6rjEYJODEz5QBpUdAAK3+0vE+LxQtgyLK7DP2jiTjuEiP+qa0m+qKWaAoyxJA7n+dVrpZeC3RDC7mRucWuHUF/CVWJCqLI8NmJ2UFIzgmTsJNVHCcqZzra/dBiMsLgIn3AbqsfDBxvLRmpHC2WvMbjiDAEfkXcWx+ud2PTHYTZhZAAAA6emNh6VRsteyNCupJa/YjPZ4iYD2nHQFHtnvlgzD6LW+14jYdAhH5W1j4g6VP8K32l7b968ZAN5Mf61C2SpYZstgAxOY+taCZwN69uOqxmdRAGJ+VRH4pVNzWrQgBmInEwO9eHUYvcmW1O8A16VI0n/fpVQOL4gLqC24iSvmmP2p3/dqx5ddlFdRhgD9cwfWuYzjLY9lFrcrOccVw5bwrtxVuYz5oBO2sqIU7QSQRuK123uW/JdUtH4o1GO5XGrf3lmcYWqTmPKrq3Lo8J7mt3ZSqyGDnEmDBEkZj+VdZw3CkWbdt/MyqinMwQIkHfpuO9Txm47FbHe9Sg4pFkFCCrZBBBx2nvWq4AcGCDjvj/T5VZcXwDJLrDCfMuADnGdtXZu4AadxXxOZkd+3oexGxG81Kmnqj3GNGdhyHmj8an6G5Pkg8Q/57X4U/auEFW/VVz5Syx3IFfHvZrjBwl+3dJwx03T3Vzlo/VIU+gUivsIrQqn3RMm6vslg0ng7evxPDTXEa9I1R2mJivOH4G1bwltEzPlVVzETgbwSPnUilSERGscBaT3LaLJBOlVGQZBwN5z8qWeX2lMratqe4RQd56DvmpNKAUpSgFKUoBSlKAUpSgFKUoBSlKAVrv3QilmwFBJPoBJrZXN+23GlbIsrOq6Yx2BEz6EkA+hPavG8HqWXg5vl8v4t5iZu3CYMAgBvdMbKNvWo/HFrl0WV2QifVzkY/KinURuZX4Va+W1Yz7iKTB/KkgSB39epNQORWvIbjDzMWnbBJ1PH7x0//AB1nXT0z5mrVHHsTLYVUCAEDvtJ6k9yaq+ZcaSIRhBIBYkgEgjypBGAJJbptuce8xtXGbzsPDAwgPmJMBREdTO8jbFReHG2iNRxrK62Mb+Gv4UG3Qes4r3p6Yv62yt1nUzj/AG4Lf+X6evnv+3JvtccVcKW8QRHk6wBmZjJme0etWqXw66l/EMau/SfSaqb9otMm47qMK4taQe7AdKlcsLBPMwIJ8vm17bkGNp6f+K4vhBLMWiTpLbZPE4teq293/r3MeH5eyC4zOWdhnT0O8j/TFbb/AA5uged4KwVYAHI39DUdeYMyqytbRWyNZa5cMnpbsyQPia2Pdutt4jDuOHRB/wDkvBqq5NGV+Xk0GxxGmDoAiNUkmO4Ebx371L4LiUGi3aBbTCtn3RG5netT8ZdAk+7t9rb0Aeuu0zgfvKB617wi2wWZAVefMDGJyIiQVO4Iwa4hCMdj2NkZZUt+CULl0g+BZ1gEjUXVRIwQs7x8hNa+G4nWGBBV0I1Kwggn5xHUEVL5JzZbQXh7oKsGIRyPI8mV8wwGzEGMivOd2gvFWH6XFe23rA1pPwhvrXWdcFeNjU8NGlVkMGyCDM9a5zmNvQxOSs+b06C5HWRCk9CoO0mpXOOMuW7vvFV8ukZ26mIgkGZn0qYL3j2NpYYjofzKfRht8R2qSEsMtW0vsUuGULiRETI/pX1P2P5gb/CWnYy4BR/VkOlj8yJ+dfLLIMad9B07nOxVj8Vg12n/AKa8X9/ZPdbi9oYaWA+ag/vVf6d4lgyuqjmOfI7mlKVcM8UpSgFKUoBSlKAUpSgFKUoBSlKAUpSgPGMCa4FOJPEXf0hgfMPslONNufKf2mHmM7aiO1dP7W3tPCXo3dfDHxuEID8tU/KuYsDTG+wjT6dT2AqC6WmCz08cvJo9pOKGkJMl2lo/LbGpvkSAv71brK6VCdQAD8dyfiSTVOOI8W611p0IMDJIS22fm1wR6hK3WeZuvnZB4ZPQywnqe/wrLvmlLDNWqD7co0XreolkJ1FgpnEavKrDGYDSO1brHCsVlSNLQN2wATpkLlhp6SBJJzW/mnCW2I8yrM+UhfN1JUSPMI3zXvFXgCQMWxCMFOkvcIkWVPQAZZug261NK/EEkUf6ZeI5TXHHOuXzlffzI12yGRirB9Mgi2EEEiCJA9f/ADXl60bRJRGlkgEkElicjSO2+K3MkYuwyvpGhFOWHupbAzpA2HxJipFni/E0lLepxq9/SotgEgs7iQFMdJmDEwahlbKX4mXqYVUYais6i9fFlEUxquHTJKosgSSzHAH1Oa94bXcYKL/C6owiM7z/ABE/SsCfEHvs4O44dVVP/uXfe/cpwt+zauprt2lbVu19rrJIPm0lYXt03qN9z/DkinZyjY1y7Phi5wzspghbpRh8mBz6TWNu6LJ0NaNnURllGhicYdJWT01Qai2kS8pdbQIYkkWuILaS2SGR10qZJkbT9a03bYRfDPjracEOhQggRPQNaIJxK6SJETT6lowpMt+I4QXFYMMEZGQcfyPrUNWvubNu6uLTFvF8sMNDKuJnVLZEdDW48SqwQSd/KEcsukDVqWJWJEz3FSPEJAKkMGAPeR0I9K9JtGQufWh4ZI3Ugyd9wDB+BNQPZZjNwflCjfqCxxG+KvnTUDqAHx7RtSzYVASqgL0jG/oKE6uSqcDl+Z2dF09jI+ksn+Fj/dqy9i7+jjrf663Lf1AcD4+Q/WtXtRbJQXI28xkfkOf8Bb6VX8PxHh3LVycJdtt2wGAb/DNXKJaplC+OYtfsfZ6UpWkZApSlAKUpQClKUApSlAKUpQClKUApSlAc97Z3It2V/PeUf3VZ8fNa5jmxi3pU5cqgOx0kjURnHlDEV0XtoJPDDtdZvpacfzaua5yJe0kkSGPwnTbU53jWxn0qp1Dw/YvdKtPcCxbt2CXwrLmJwkQqqNyYO25Zj3FV3DcBdgvfYIsDGcKuQpHuht9Rk9hgCp9sm+Rcj7FPuR+btdPcR7np5uoiTxzh9NrYO4DfsKC7/UKR86zJpcmipNLJXXSzXbQAHi3V1hWHuK2oWwR2Vdbt3YgdqzsySfD91bblSy6itoEl7pB3uXWGAeg+VS7/ABl25au6ggd/BRCohkS8cozdwBv3qML7anW2xtzqMqM6bX2dtBIyC2tiOoWuFkgWWRrPEs1vxGMu6aZXEWwQp0dnu3DoB7fCpSFUtkMJS20EDAvXgMj1RcKo2Gkk+7W+0DebWpVXH6OwBEgfZyAQCNmYkeqiqd3YjVbU3IhbakgHSTGonbU3vE9cdqsUU+JLL2OJywYrzHieJt3VEqwLKEVdIJG0HLEfMVo5ZwfEWrL+OkMJKoAAYjbGK6/hOPsWLv6N73EFdRHQek/6V541y7duB7ZULAVujD0rUjFR2IcNs+c8u4y7ct3rj2hcKxp8o37dyBV7y7jjbtKXUBHA12nYgfuT7p9Nj6b1nz/nqcPdFoJOxY7RPbuarfafk92+yFCNEdek9fWvJJSWHqeax2Op5ZcW/cRldluJEMRJdF3t3B/zVBInqrA56R7fEDxWFpzoKG7YAgBoLG5aYETqw0fl0iqrgr/6O1tkKnSAhJAbI934SZWegepl3TbuFlPlR/ESP+XcCsR9fDH7xrKup8OeFs9ieEsl1w7Bwp3Vtj3kTNbdIxB+uYio3KwFQJIItu6ZO2lyBPyipgEyRIx9f6VwW851IXNVlMmciSf1pSP8VclBa1DDOkg/HKnf1mu0u2dSspOY3Hfcb+sVyRt+a4B+Y/LWNf8ANqmqZHNfPnofY+W3tdq25/Eit9VBqTVV7KPPBcKe9i16/gFWtbBhilKUApSlAKUpQClRbvMbKuLbXbauYhS6hjO2CZzUqgFK8ZgBJwBuTRWBAIMg5BGZ9RQHtKxdwASSABkk4AHc1lQClKUBzHti4D8NP5rnbHk3z/vNcZetrxXFshg2rYVbhk+YoC3hY6AsNU4jy9WA6T284jVesWLbRci4WIyUQ6RIwfM2Qo+JzEHnuW8J4d51AEdBnANlN56+UnPfvVLqXgv9KsrBam6o1agV0xJOBt0+eKqr/GnDaHB+0QAjYuoRbhPQS0fM1Z3wzERGke8CJJA7VF4hIF0ay32QOY/DcSdvr86zXsadmFAy4hfvLICt4nhka9UaLaGWBUiDqAEzguDWXCWresso0qLdkIpEx5dRyc515rXd5hpusGKra1ssFTJKi2wiMsTrMADoKkcuVdLKrMSCJFxSjCFAUQQD7o360xrkgSXdk0XrLWrN3IllCLE4AGhSf1patfstdLMzNbKC1qgHrGFI+dZ8xuh7LlXDANbkggjF1JBI6+lR+T8xRxcCGYOk79DJ/lWl0i+h+pBcsTwXvCWrbXC8KbsZONUHv1itHJeZX7t28ly1oRDCnInP8cZxUPk/KVt37nEayWudOg/71lyr2qW9fezoK6Zg94MGe1WTk0889nLN6+LhaGxqUEZjb4VX+0HFXUdEt2yyNgsJx06bd6z4fkpHGXL5uhoY+UHILAEK3bBBj4Vld4y6b7IbcWwJDzuaHLOa5fyw2A/iso8SV39DBz1rquXcFNq1cb7VStpisZ0afMvqRM//ABrVLzvhVvMiNMAFjHpXR8u4ebXBWTIDquoAlcLaLbiDg6aqdakq1k6p0b9DbwKmLjMNAZ7jebEBmJXVO2KcPx6lgulg0Y1QAZ6DOfhWdgarcXPNgq47lSQTj1FV3PLSWbWlQBrecZxGYnYbDpVA1KYxn9PL2Lq1cI/BpzG+47/CuRvCLmcSqk95QlT8Nlq19mnJBn3lwpOYBAMfCc1U8U32hUD3Uwf2nft6AVLVuR3w7JOJ9T9j1I4HhAd/As/5BVxVZ7Mn/g+G/wCja/yCrOtk+dFKUoBSlKAUpSgOd5bxnD27Hg8Q1sXSCLyPGq4599ghy6uZIgGQQB2rVwr8SEZQ5Q2uGtOquFY6ibvlus0k+VUBgzIJnNdPWni+HFxGRtmBBj1oDl+J5gxtPquuVu6vD8T9GUQtsEq3kIgscLBY9oBNSuF5hdfVdF3yrdsKqKqFStxLBYkwWObjEEEdN6t+A5ctoswJZm0gkhBhZgQiqOpzE53wIm0BynH8212Db1q1zwL3iqIkMqRDAe6ZnGJz2qS/M314ug3PGCfo3k+78TSbkRrxb+11TBiuipQFR7PccbgcNc8VlIllNtkkj/22QDH6reYYncE7+fce1ixcupba6yjCoCxyQJgZIEyQsmAYBOKsKUB844vmPDr+jOpuv4nis902bn2jsE8wIWNl0hQfKFAwBVZd5lZXiEbxUErbwzBYKsVb3tjFyflXTe2vK1V7F+0fCuG62oqCQ58JjLoCAzQoGrDQImMVzXNOJabQuIbb5QH3kOtcaWxkuFOkwfQ71U6hZ/gvdK9PctrV1SfKyt+yQZHyNaeMtknSBGtLqD4usrv+sg+te3+EsXQC9m22oA+ZFYidxkbg/wAqj8Rye1pItpoIjSbbPb8wyPcYRkVmtJmjLucdjfw/EavEKFfNcskXIDFC9vSdM7N5QPTWKxPEMGDsZY2GVier2GIb0khprHxlgWkUW7N5AwY6i4u6oLu7ElitwIpmT5gZry/oYXPEQkMC6qGKlb9tNNy0SNtSj5gH0qNeZXT1yY8LYTQ9tiF1JbTVMAarKbzjfI9ao25mLJRTbOp2IbSNmBhp7mavb14My3tIAlSUA1ea2rJdtjvNltS9wtaOM4SNbJ5mTSWAg+JbPuXl6l9OD3KEbxVzpLe19r5/ycWJvVEB/agJfFnSTkAn1NWXG8fY4ci4VAa4wWVXJPrVLb4qw18DSDc0yGiQR6GtvNed27JUOCZzsDHrWiRdxj7Y8c9oJdteVz5S28ruFYdRO07Zjczny3mJvWhr8lzT5gcGDsw7qe/y3EV7zfi2FlmtrqaBAid+sVR8Ob1y2BcJNwsdDAeZZGVEbz1Xtv6e8nLephyrg3UuNRcGQN9t2P0x8WHeumsXDZug2yAQUQEDqxUO3qT4biezisPZ3gW84chbyA6UgQ5UBgLbzGoMQXXcEKNhJ1lCrxpOpMxudWAin1kWxud37VmdVYpy7Vsvn/CeqOheWSq22ZjpXXcJ6yDcaAO57VzvH8W11y0EKMRjC+vr/TtV/wAby4mwttMldI+MKQTPeTNR+W8h0sLlwAAZ0zMkdT2E5iTVY2OmnXXDuk9SbyzhjZsicH32n4THyAA+VcurnzkyACBjc6FUGfnP1rq+auBbM/iIX5N73+ENXHBj4LMZlgzn96X+UT/Cp6kUbZuTy/nzJ9j9mFjg+GHaxa/yLVnUXliabNteyIPooqVWwYIpSlAKUpQClKUApSlAKUpQClKUApSlAUPtlb+xR4nw7qN8idBP0eue4zhFu2mt3FlSsQZ3xneJHSZ2rt+YcIt209pvddWUxvBESPWuKth7bG1dEOsSdg438RfRoOCcZHSq90eS108lrFlByhr1ubaEXApM22OQy5PhsTEMpDhWx5sFYirnhONS5KoYI95WBVgexB2+Ox6TUXnPDlCl1fKRCnPzRiBtDEA591zNSH4ZLwV4KtEq6+V0P5QfiIIMgxkGs6xJPU0oPTKNN7l0sIK6GaXQzuVKsVPTUIn1UHesLgk6bg1mIcRPiovu3FH/ADkwGAyRkTArc3E3LQ+3UOh/91AQR/1EGRiPMsjckKKzdUZJBDIYKvMAdmUg4PYg1E4nvapbbkV7wLN4a61YLqCeWCB9nctsYAcbR1GDtSwpUIbp8IqTouKNWjUc27qz92xzAPlJiRg1lY4QlHIuEliDrUKMjc+XBJ6n51k9+4D5BrI0jTJG+7N06Y+deYJPBUttGaLvDJdYN4asc/acK6MfSRhvkQwzVfxvLCzKpQXMnTrS5abAJOGQjpGDkkVO4+2nEELbu2yUJJhlBbpAOliI+FSuVcM9l5jiLhH4TfQp9NIqWN9sFo8lWdeSrtcKGXzXOg8tuzcuHPSSAJ+VbeHXQSLSOzt5S7OmtQMsAF8luRMZBmMGK3cfwiks1zxYJ1fbcSoX4CEJj0rLl/AW7mkjQFBmEkkEZhndmPY+XT9K9lfZNYb0PI1pcGvjeXNcNo6QAkhEDFRYkeVwQZZxklhudPSvOX8Mtlwt3zOfu735yejDZbufnOOqiZx3EMraVGtmkjoABuT9awsXhd1W7iLMTHvKy4B+BBI+oqFTin2llVYWUTHEncgdprNLhyOnw/nVYt5rDRdJa1PluNunYXT1Xs/978xtdQAZtu56AdT9K6aOsrGpS+1N2LZCnJUgRHvP9mm/xaqe7w2sC0o+8K2wP2zo/wBa3cw4jxLoGYWGI7EiEU+oUlj6sKt/YrhvE4xNotqzn4+6vylif3atUxzhFa+XbFs+oKIFe0pWmY4pSlAKUpQClKUApSlAKUpQClKUApSlAKpPajl5uW9afeW5Kx1H4lxvIEj1A9au68NGsnqeNUcHqS6hLAaWBxuIOIGJYkz9BVdyq6UY2XPmBwT1OQG+DgdPxKwq14/hzYvvb/C512o7TL217Qxn4OtRuZcu8QSIDLsSCcHcN3Q9tzviBWfbXnQ06rNMm5wFjr3/AO9UXOuUsRrs+UzLIBKNP4tMwG9VgmTvtU3guOPuXsMPzbwdpMZTs/XYwQasVxg59P5VS1i8F2EsNSRxnJeOdH1FSD+JIGlgN9J7/EA4zXXpdUgEEaWzPof6VQe0PBwQw2O+MyOk9JH+WrflIPgAERvg9mYx/CvC51HbKCn7Gi7y5SvvsUXIDKl1QBsE1qzbdjWP9luJK+DoOfunU57gXQAakDgNE6Ti57wMwFiPJG29SbVmBJ04wCJyo2mdzQpyhDgrk5SAwLMFI/JbQH+82pvoa38ufQXBVlBfyuzFi/qSfQbnbapzk79DBzWCEEycR0HWgiopPQjcw4M4ZSNY77EHcbeg+la+E4ZtRdiJiABMATJyd9h22qY5EjqKXbgSNZAUnruZ6ADJNc9iznk67mlgyZdXYk+k/Kub5pxPgApb89s58NcldOdK97QIBK/h2Eg6RYcbzDWxS0pJ7AwT+0dra/xPaoPFJoxOpmA1EDEDIUDoOw+M71Yrg93sQTlwt/nzBXcMnlEHWXIYtOGJzONx2HaK+hf+nfLtNluIIGq8cY2tqSEHzy37wr5/wXKbly4FsqWDAtcRceUEanQmAH7AkBmPTJr7HyviLT2lNkjQMAQV06caCpyrLEFSAQRFX6IfmKHVWfl/kl0pSrJSFKUoBSlKAUpSgFKUoBSlKAUpSgFKUoBSlKAg835at9NJkEZVhurfmH/bqCRXLamR/BvDSRJ8uzgR50M7d13E9oJ7eonMuXpeTQ4kbggwQejKdwa4nBSJK7HA4/m/Jgw1HUwI8jrEyfkQBByDIIFUS8Vc4cQ8aR1k6Y/aybZ9DK+vbrUu3eEbRe89lsC5sPQMAPK3T8p6GTFRuJsqSdAEGTiMknr3/lVOytcl6m18FbY420QJIU497y/RpKn5E1IdSQuf4jP+lQ+I5QsyhKGSSVMA9yVyp+lRX4O8k6XHy1W/mSCR/h61WdL4LStXPz56FsuS2f60diYj41VLfvpBy2wgNbfJ/aCn+PyrO5x9/J8L6Lb+Q+/z8q58KR14iLgLOCB8qj3RpJbAQTJOAPjVaeJ4k7IqkDJJUesYDwfT+NYtwTv97cLQJAUkZ+Jz8xpr1Uye5z4qRnxHMixK2gWImYgH9ok/dr/iPQVqscASJdpk5Cyo36t7zGO5+Vb20Wl2AAmFAH19T6mq2/x7nM6fh0+vpU6hGJG5ylsTr91baaVCrPTb/ePmarbVp7twKqlnc4UY+s4AA3PSt3LuWX+IP2Vtm/Wbyp13YjP7smvofs37OJwoJnVcYAM+2B+FR0WfmetTQrc3rsQWXRrWI7nvsvyIcMhkhrjwXYemyLP4R/EknrU/+zlF7xkJRji4BGm4Igah+YYhhmBGRUylW0saIz223llFxbXRxbtbJbRZtE2pw4L3dWmcC5gQesQYBkecFzIPcfQxK3bgVTkFP+HDGFYYYMpBUjBmROKuhZXUXjzEBSfRSSB8ix+tR35VZOvyAF3DsVlSXChdcrBDaQFkdMV6eEDl/HszeDaUfZTqLuzHSLty0sGCWY+ExJJxjeZEXh+cXFGhLbXCql2w5LarlwBFKqQDCHLEDIHci4HKbI0wmnTMaSy7nUQdJEgnMHFe3OV2jEptIwWWQSSVaD5lkkwZGaAijmj+/oXwvF8L3jrnxPC1RERrxpmYzM+Wraon9nWtfiafNM7mNW2rTOnVH4ompdAKUpQClKUApSlAKUpQClKUApSlAKUpQGLoCIIkHvVFxfs0uTYY2j0WNSfDScqP2SKv6V40nueqTWqOH4uzft/eWmj81r7RZPTA1L1yV+dQ7V9GnSVJxgGfkevTavoZFR+L5fau/eW0f9pQf51E6VwWI9TJbnElvMZJ8vpAHc5/3ivPhqEEx9MnvNdLc9luH/CrJ6o7iPWJj+FRT7HJ0v3h87f+qTXHgskXUx5KMKMbZGJ/iYqJxHGokyR8NyYHWDgf9q6V/Y1TP/EXh8PDGO06K38D7H8LbIJU3SOt06x/dws+sV4qZB9RA4TguD4ji2myhI/O3ltjHeM9MLJ+FdvyT2Qs2QGuAXbmPMwwCPyKcD45PrXRKoGAIrKpoVRiQWXSnpweAV7SlSEIpSlAKUpQClKUApSlAKUpQ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AR"/>
          </a:p>
        </p:txBody>
      </p:sp>
      <p:sp>
        <p:nvSpPr>
          <p:cNvPr id="21516" name="AutoShape 10" descr="data:image/jpeg;base64,/9j/4AAQSkZJRgABAQAAAQABAAD/2wCEAAkGBxMTEhQTExQWFRUWGBgbGBgWGBYWHRwbGhodHBoXGB0ZHSghGxolHhwcIjEhJSkrLi4uFx8zODQsNygtLisBCgoKDg0OGxAQGywlICQsLS0sLCwsLy8sLCwsLCwsLywsLC8sLC4vLCwtLCwsLCwsLCwsLCwsLCwsLCwsLCwsLP/AABEIAL8BBwMBIgACEQEDEQH/xAAbAAEAAgMBAQAAAAAAAAAAAAAABAUCAwYBB//EAEUQAAIBAwIEAwUEBwYFAwUAAAECEQADIRIxBAVBURMiYQYycYGRIzNCUhRicoKhseEVkqKywfAkU3PR8QdDg2OTo7PD/8QAGgEBAAMBAQEAAAAAAAAAAAAAAAMEBQIBBv/EAC4RAAICAQMCBQIFBQAAAAAAAAABAgMRITFBBBITUXGB8CLxMkJSYZEUI7HR4f/aAAwDAQACEQMRAD8A+40pSgFKUoBSlKAUpSgFKUoBSlKAUpVFzX2lS2WS0PGurgqDCqf/AKjwQpz7olsjFeN43PUm9EXV68qgsxCgbkmAPiTXMcx9trSyLCNfI6qNKf3zuPVQarL9i7xBDXzryCqTptr+yv4j+s0neIFTP0ILgY22x3zvHwqCd/6SzDp/1FXd5/zC7kabK9kXM53e5M/JRtUfxOYMATxF3tuqz8lUVeG1mTHUACd5+uwrC6wUY3/kIqFzk+Syq4LhFA3E8bbyb9746tQGesiPrUrl3tlxNogXQt9euFS58iPI3wIHxqazDuen9Zqq5lwKnzWxp9D+L1A6TRTmtmHXXLRo+g8n5xZ4lNdppj3gRDKezA5H8j0mrCvi1m41txctkpcXZwf4N0Kn8p79MEfRvZb2nXiVCPCXwDK9Gj8dsncdxuOvQmzXapaclO6h168HR0oDSpSAUpSgFKobXF8QLl/SDdVrpVAdI8IhF94iJtHLE5YGRmQFjcH7QG3b03CbtwPf1HyodCX7iLA2LELAX9Uye4HT0qnPPDPlsuyl9CtKiWK6hgmQsbk5B6Vrtc1uNcGi2x8j6k1IIZLhRsncmDHQ9YoC8pVRZ52HDMltiigFnZkQDVbW4D5j2YT29awtc+1lFt2i7MLpMOmkeE6q3mJzJcRjPWKAuqVVJzxC9kAeW8AUOpdXmRrgJTcLpU579OtKA3XOZeZhbtXLukwxTQAD1UF2XUR1iY23xUhOKEgEFSxhQ0Z8uoxB6ZGYyp9JgcKLljWgtNcUvcdWRrY+8cuVYOywQzEYkEAdcVEflr+N4zWgx8bUPcYqDw6JI1EYDg/SYoDoa08TxIQKTPmZVEd2MD5VzHFcvZbDfY+GyWb3i3JQ+L9mwIkHU2pyHlwDjuTUteWtrLW7IsrNmUlF1FHJLwhKiFgTudtlWgOipXJWeV3ZfVZYBksEKg4fR4iNc1Dwy0FYZBJydIzIEbW5EzqzPaQXDe4ZhpgRbVbK3UUzhNIurp2IJGQcgdRSuV5rym7ou27dpdJ8Y2tItyrMiaQpYjw1L6mJGZA269SpkAxHoYx6YoD2laOMS4Vi0yo0jLobgjqCAyn+NQTd4xd7di6OpW49o/JGRh/joC1pVX/a5H3nD309Qq3f/wBLMf4VT+0HtdaWLNq6Euv1ceGUX80XQPMdlwcycwRXjeD1LLwb+c80e5cHD8OYzF24pyI3t2/1+7fhHqZWDa5aLQCBQImYiNROZ/Md/wCtWPJeEt2LQaB6QdRPrPc7zVbzjm6J5mPmc+VVEk4mAZiI61VtlkuUxw9CWbgXAiZMn/f0+dVnFc5tqSqmWECEBcz3MTEVWN4t+WeVtzhBgHpnYv8AwXP4qmWuDtqoiCNoOB8ABiPrVWVqWxcjV5ka7zuNkYxnzNbWD0gFpxWi5zVjuk4wFuLHbMxP9KtLRA/CPkAPritoujJz9T/uK48d+R34S+fYpP7VU6pRwBMwFcbCB9mWIx6CpVniFeSpVoHQzBnPwxG9SuJto5gqD2O0fAiCD8DVbxHK86kLa+hEao6LJw6+jfWa7jf5nLp8iJzSzDaowZ+v9aglJgneRBG6nuvYjuNqskv64tXBpczBGASPjlW7odvUZqHf4VlyRInf/e1SPzRzF8Mu+Se2N6yQt4m9b773VH/9AB0Pm9TtX0bheJW4iujBlYAqQZBB2Ir4yTt6mui9iOc+BdFhjFq6fLP4bh6dgH/zR+Y1PTa2+2RU6ihJd0T6TSvJ61Ucq+3c8UfcgrYH6hgm78XIEfqqu2phVopFnY4dU1EfjbUfiQB/oKh/2Og9xntmXJKNBPiObjKZBBGpjBiVkwRJmNf5ldFu/eGjTaNwC2QdUpiXYtCg+9t7pBmonF8bfGk3EWUYshgDUf0e+YKLcfErvqzqjpJAul5egjfD68knzRHXfFaLnJ0JlXuJOvVoaNQdi7AmJGSYKwR3qJzXjpZElYnhrmDnzX1AO/umD9DWq1zq6zMq6DI4dkYqygred1J06yYASRMTMY3oCz/sm3odFBUMUOD7pRUVCs4xoXBkYzNOD5Slt9YLs32mWafvCpf6lAfTPSpdgMFGsgt1KgqPkCTH1rZQFSns/bXSFa4oTSQA3VbfhBtpJ0YgmMTE5pVtSgFKUoDx1BBBAIOCDkEdjXtKUApSlAKUpQClKUBX875kvD2muHJwFXbUxwq+mdz0AJ6VyfL7Uktchnc6rjEYJODEz5QBpUdAAK3+0vE+LxQtgyLK7DP2jiTjuEiP+qa0m+qKWaAoyxJA7n+dVrpZeC3RDC7mRucWuHUF/CVWJCqLI8NmJ2UFIzgmTsJNVHCcqZzra/dBiMsLgIn3AbqsfDBxvLRmpHC2WvMbjiDAEfkXcWx+ud2PTHYTZhZAAAA6emNh6VRsteyNCupJa/YjPZ4iYD2nHQFHtnvlgzD6LW+14jYdAhH5W1j4g6VP8K32l7b968ZAN5Mf61C2SpYZstgAxOY+taCZwN69uOqxmdRAGJ+VRH4pVNzWrQgBmInEwO9eHUYvcmW1O8A16VI0n/fpVQOL4gLqC24iSvmmP2p3/dqx5ddlFdRhgD9cwfWuYzjLY9lFrcrOccVw5bwrtxVuYz5oBO2sqIU7QSQRuK123uW/JdUtH4o1GO5XGrf3lmcYWqTmPKrq3Lo8J7mt3ZSqyGDnEmDBEkZj+VdZw3CkWbdt/MyqinMwQIkHfpuO9Txm47FbHe9Sg4pFkFCCrZBBBx2nvWq4AcGCDjvj/T5VZcXwDJLrDCfMuADnGdtXZu4AadxXxOZkd+3oexGxG81Kmnqj3GNGdhyHmj8an6G5Pkg8Q/57X4U/auEFW/VVz5Syx3IFfHvZrjBwl+3dJwx03T3Vzlo/VIU+gUivsIrQqn3RMm6vslg0ng7evxPDTXEa9I1R2mJivOH4G1bwltEzPlVVzETgbwSPnUilSERGscBaT3LaLJBOlVGQZBwN5z8qWeX2lMratqe4RQd56DvmpNKAUpSgFKUoBSlKAUpSgFKUoBSlKAVrv3QilmwFBJPoBJrZXN+23GlbIsrOq6Yx2BEz6EkA+hPavG8HqWXg5vl8v4t5iZu3CYMAgBvdMbKNvWo/HFrl0WV2QifVzkY/KinURuZX4Va+W1Yz7iKTB/KkgSB39epNQORWvIbjDzMWnbBJ1PH7x0//AB1nXT0z5mrVHHsTLYVUCAEDvtJ6k9yaq+ZcaSIRhBIBYkgEgjypBGAJJbptuce8xtXGbzsPDAwgPmJMBREdTO8jbFReHG2iNRxrK62Mb+Gv4UG3Qes4r3p6Yv62yt1nUzj/AG4Lf+X6evnv+3JvtccVcKW8QRHk6wBmZjJme0etWqXw66l/EMau/SfSaqb9otMm47qMK4taQe7AdKlcsLBPMwIJ8vm17bkGNp6f+K4vhBLMWiTpLbZPE4teq293/r3MeH5eyC4zOWdhnT0O8j/TFbb/AA5uged4KwVYAHI39DUdeYMyqytbRWyNZa5cMnpbsyQPia2Pdutt4jDuOHRB/wDkvBqq5NGV+Xk0GxxGmDoAiNUkmO4Ebx371L4LiUGi3aBbTCtn3RG5netT8ZdAk+7t9rb0Aeuu0zgfvKB617wi2wWZAVefMDGJyIiQVO4Iwa4hCMdj2NkZZUt+CULl0g+BZ1gEjUXVRIwQs7x8hNa+G4nWGBBV0I1Kwggn5xHUEVL5JzZbQXh7oKsGIRyPI8mV8wwGzEGMivOd2gvFWH6XFe23rA1pPwhvrXWdcFeNjU8NGlVkMGyCDM9a5zmNvQxOSs+b06C5HWRCk9CoO0mpXOOMuW7vvFV8ukZ26mIgkGZn0qYL3j2NpYYjofzKfRht8R2qSEsMtW0vsUuGULiRETI/pX1P2P5gb/CWnYy4BR/VkOlj8yJ+dfLLIMad9B07nOxVj8Vg12n/AKa8X9/ZPdbi9oYaWA+ag/vVf6d4lgyuqjmOfI7mlKVcM8UpSgFKUoBSlKAUpSgFKUoBSlKAUpSgPGMCa4FOJPEXf0hgfMPslONNufKf2mHmM7aiO1dP7W3tPCXo3dfDHxuEID8tU/KuYsDTG+wjT6dT2AqC6WmCz08cvJo9pOKGkJMl2lo/LbGpvkSAv71brK6VCdQAD8dyfiSTVOOI8W611p0IMDJIS22fm1wR6hK3WeZuvnZB4ZPQywnqe/wrLvmlLDNWqD7co0XreolkJ1FgpnEavKrDGYDSO1brHCsVlSNLQN2wATpkLlhp6SBJJzW/mnCW2I8yrM+UhfN1JUSPMI3zXvFXgCQMWxCMFOkvcIkWVPQAZZug261NK/EEkUf6ZeI5TXHHOuXzlffzI12yGRirB9Mgi2EEEiCJA9f/ADXl60bRJRGlkgEkElicjSO2+K3MkYuwyvpGhFOWHupbAzpA2HxJipFni/E0lLepxq9/SotgEgs7iQFMdJmDEwahlbKX4mXqYVUYais6i9fFlEUxquHTJKosgSSzHAH1Oa94bXcYKL/C6owiM7z/ABE/SsCfEHvs4O44dVVP/uXfe/cpwt+zauprt2lbVu19rrJIPm0lYXt03qN9z/DkinZyjY1y7Phi5wzspghbpRh8mBz6TWNu6LJ0NaNnURllGhicYdJWT01Qai2kS8pdbQIYkkWuILaS2SGR10qZJkbT9a03bYRfDPjracEOhQggRPQNaIJxK6SJETT6lowpMt+I4QXFYMMEZGQcfyPrUNWvubNu6uLTFvF8sMNDKuJnVLZEdDW48SqwQSd/KEcsukDVqWJWJEz3FSPEJAKkMGAPeR0I9K9JtGQufWh4ZI3Ugyd9wDB+BNQPZZjNwflCjfqCxxG+KvnTUDqAHx7RtSzYVASqgL0jG/oKE6uSqcDl+Z2dF09jI+ksn+Fj/dqy9i7+jjrf663Lf1AcD4+Q/WtXtRbJQXI28xkfkOf8Bb6VX8PxHh3LVycJdtt2wGAb/DNXKJaplC+OYtfsfZ6UpWkZApSlAKUpQClKUApSlAKUpQClKUApSlAc97Z3It2V/PeUf3VZ8fNa5jmxi3pU5cqgOx0kjURnHlDEV0XtoJPDDtdZvpacfzaua5yJe0kkSGPwnTbU53jWxn0qp1Dw/YvdKtPcCxbt2CXwrLmJwkQqqNyYO25Zj3FV3DcBdgvfYIsDGcKuQpHuht9Rk9hgCp9sm+Rcj7FPuR+btdPcR7np5uoiTxzh9NrYO4DfsKC7/UKR86zJpcmipNLJXXSzXbQAHi3V1hWHuK2oWwR2Vdbt3YgdqzsySfD91bblSy6itoEl7pB3uXWGAeg+VS7/ABl25au6ggd/BRCohkS8cozdwBv3qML7anW2xtzqMqM6bX2dtBIyC2tiOoWuFkgWWRrPEs1vxGMu6aZXEWwQp0dnu3DoB7fCpSFUtkMJS20EDAvXgMj1RcKo2Gkk+7W+0DebWpVXH6OwBEgfZyAQCNmYkeqiqd3YjVbU3IhbakgHSTGonbU3vE9cdqsUU+JLL2OJywYrzHieJt3VEqwLKEVdIJG0HLEfMVo5ZwfEWrL+OkMJKoAAYjbGK6/hOPsWLv6N73EFdRHQek/6V541y7duB7ZULAVujD0rUjFR2IcNs+c8u4y7ct3rj2hcKxp8o37dyBV7y7jjbtKXUBHA12nYgfuT7p9Nj6b1nz/nqcPdFoJOxY7RPbuarfafk92+yFCNEdek9fWvJJSWHqeax2Op5ZcW/cRldluJEMRJdF3t3B/zVBInqrA56R7fEDxWFpzoKG7YAgBoLG5aYETqw0fl0iqrgr/6O1tkKnSAhJAbI934SZWegepl3TbuFlPlR/ESP+XcCsR9fDH7xrKup8OeFs9ieEsl1w7Bwp3Vtj3kTNbdIxB+uYio3KwFQJIItu6ZO2lyBPyipgEyRIx9f6VwW851IXNVlMmciSf1pSP8VclBa1DDOkg/HKnf1mu0u2dSspOY3Hfcb+sVyRt+a4B+Y/LWNf8ANqmqZHNfPnofY+W3tdq25/Eit9VBqTVV7KPPBcKe9i16/gFWtbBhilKUApSlAKUpQClRbvMbKuLbXbauYhS6hjO2CZzUqgFK8ZgBJwBuTRWBAIMg5BGZ9RQHtKxdwASSABkk4AHc1lQClKUBzHti4D8NP5rnbHk3z/vNcZetrxXFshg2rYVbhk+YoC3hY6AsNU4jy9WA6T284jVesWLbRci4WIyUQ6RIwfM2Qo+JzEHnuW8J4d51AEdBnANlN56+UnPfvVLqXgv9KsrBam6o1agV0xJOBt0+eKqr/GnDaHB+0QAjYuoRbhPQS0fM1Z3wzERGke8CJJA7VF4hIF0ay32QOY/DcSdvr86zXsadmFAy4hfvLICt4nhka9UaLaGWBUiDqAEzguDWXCWresso0qLdkIpEx5dRyc515rXd5hpusGKra1ssFTJKi2wiMsTrMADoKkcuVdLKrMSCJFxSjCFAUQQD7o360xrkgSXdk0XrLWrN3IllCLE4AGhSf1patfstdLMzNbKC1qgHrGFI+dZ8xuh7LlXDANbkggjF1JBI6+lR+T8xRxcCGYOk79DJ/lWl0i+h+pBcsTwXvCWrbXC8KbsZONUHv1itHJeZX7t28ly1oRDCnInP8cZxUPk/KVt37nEayWudOg/71lyr2qW9fezoK6Zg94MGe1WTk0889nLN6+LhaGxqUEZjb4VX+0HFXUdEt2yyNgsJx06bd6z4fkpHGXL5uhoY+UHILAEK3bBBj4Vld4y6b7IbcWwJDzuaHLOa5fyw2A/iso8SV39DBz1rquXcFNq1cb7VStpisZ0afMvqRM//ABrVLzvhVvMiNMAFjHpXR8u4ebXBWTIDquoAlcLaLbiDg6aqdakq1k6p0b9DbwKmLjMNAZ7jebEBmJXVO2KcPx6lgulg0Y1QAZ6DOfhWdgarcXPNgq47lSQTj1FV3PLSWbWlQBrecZxGYnYbDpVA1KYxn9PL2Lq1cI/BpzG+47/CuRvCLmcSqk95QlT8Nlq19mnJBn3lwpOYBAMfCc1U8U32hUD3Uwf2nft6AVLVuR3w7JOJ9T9j1I4HhAd/As/5BVxVZ7Mn/g+G/wCja/yCrOtk+dFKUoBSlKAUpSgOd5bxnD27Hg8Q1sXSCLyPGq4599ghy6uZIgGQQB2rVwr8SEZQ5Q2uGtOquFY6ibvlus0k+VUBgzIJnNdPWni+HFxGRtmBBj1oDl+J5gxtPquuVu6vD8T9GUQtsEq3kIgscLBY9oBNSuF5hdfVdF3yrdsKqKqFStxLBYkwWObjEEEdN6t+A5ctoswJZm0gkhBhZgQiqOpzE53wIm0BynH8212Db1q1zwL3iqIkMqRDAe6ZnGJz2qS/M314ug3PGCfo3k+78TSbkRrxb+11TBiuipQFR7PccbgcNc8VlIllNtkkj/22QDH6reYYncE7+fce1ixcupba6yjCoCxyQJgZIEyQsmAYBOKsKUB844vmPDr+jOpuv4nis902bn2jsE8wIWNl0hQfKFAwBVZd5lZXiEbxUErbwzBYKsVb3tjFyflXTe2vK1V7F+0fCuG62oqCQ58JjLoCAzQoGrDQImMVzXNOJabQuIbb5QH3kOtcaWxkuFOkwfQ71U6hZ/gvdK9PctrV1SfKyt+yQZHyNaeMtknSBGtLqD4usrv+sg+te3+EsXQC9m22oA+ZFYidxkbg/wAqj8Rye1pItpoIjSbbPb8wyPcYRkVmtJmjLucdjfw/EavEKFfNcskXIDFC9vSdM7N5QPTWKxPEMGDsZY2GVier2GIb0khprHxlgWkUW7N5AwY6i4u6oLu7ElitwIpmT5gZry/oYXPEQkMC6qGKlb9tNNy0SNtSj5gH0qNeZXT1yY8LYTQ9tiF1JbTVMAarKbzjfI9ao25mLJRTbOp2IbSNmBhp7mavb14My3tIAlSUA1ea2rJdtjvNltS9wtaOM4SNbJ5mTSWAg+JbPuXl6l9OD3KEbxVzpLe19r5/ycWJvVEB/agJfFnSTkAn1NWXG8fY4ci4VAa4wWVXJPrVLb4qw18DSDc0yGiQR6GtvNed27JUOCZzsDHrWiRdxj7Y8c9oJdteVz5S28ruFYdRO07Zjczny3mJvWhr8lzT5gcGDsw7qe/y3EV7zfi2FlmtrqaBAid+sVR8Ob1y2BcJNwsdDAeZZGVEbz1Xtv6e8nLephyrg3UuNRcGQN9t2P0x8WHeumsXDZug2yAQUQEDqxUO3qT4biezisPZ3gW84chbyA6UgQ5UBgLbzGoMQXXcEKNhJ1lCrxpOpMxudWAin1kWxud37VmdVYpy7Vsvn/CeqOheWSq22ZjpXXcJ6yDcaAO57VzvH8W11y0EKMRjC+vr/TtV/wAby4mwttMldI+MKQTPeTNR+W8h0sLlwAAZ0zMkdT2E5iTVY2OmnXXDuk9SbyzhjZsicH32n4THyAA+VcurnzkyACBjc6FUGfnP1rq+auBbM/iIX5N73+ENXHBj4LMZlgzn96X+UT/Cp6kUbZuTy/nzJ9j9mFjg+GHaxa/yLVnUXliabNteyIPooqVWwYIpSlAKUpQClKUApSlAKUpQClKUApSlAUPtlb+xR4nw7qN8idBP0eue4zhFu2mt3FlSsQZ3xneJHSZ2rt+YcIt209pvddWUxvBESPWuKth7bG1dEOsSdg438RfRoOCcZHSq90eS108lrFlByhr1ubaEXApM22OQy5PhsTEMpDhWx5sFYirnhONS5KoYI95WBVgexB2+Ox6TUXnPDlCl1fKRCnPzRiBtDEA591zNSH4ZLwV4KtEq6+V0P5QfiIIMgxkGs6xJPU0oPTKNN7l0sIK6GaXQzuVKsVPTUIn1UHesLgk6bg1mIcRPiovu3FH/ADkwGAyRkTArc3E3LQ+3UOh/91AQR/1EGRiPMsjckKKzdUZJBDIYKvMAdmUg4PYg1E4nvapbbkV7wLN4a61YLqCeWCB9nctsYAcbR1GDtSwpUIbp8IqTouKNWjUc27qz92xzAPlJiRg1lY4QlHIuEliDrUKMjc+XBJ6n51k9+4D5BrI0jTJG+7N06Y+deYJPBUttGaLvDJdYN4asc/acK6MfSRhvkQwzVfxvLCzKpQXMnTrS5abAJOGQjpGDkkVO4+2nEELbu2yUJJhlBbpAOliI+FSuVcM9l5jiLhH4TfQp9NIqWN9sFo8lWdeSrtcKGXzXOg8tuzcuHPSSAJ+VbeHXQSLSOzt5S7OmtQMsAF8luRMZBmMGK3cfwiks1zxYJ1fbcSoX4CEJj0rLl/AW7mkjQFBmEkkEZhndmPY+XT9K9lfZNYb0PI1pcGvjeXNcNo6QAkhEDFRYkeVwQZZxklhudPSvOX8Mtlwt3zOfu735yejDZbufnOOqiZx3EMraVGtmkjoABuT9awsXhd1W7iLMTHvKy4B+BBI+oqFTin2llVYWUTHEncgdprNLhyOnw/nVYt5rDRdJa1PluNunYXT1Xs/978xtdQAZtu56AdT9K6aOsrGpS+1N2LZCnJUgRHvP9mm/xaqe7w2sC0o+8K2wP2zo/wBa3cw4jxLoGYWGI7EiEU+oUlj6sKt/YrhvE4xNotqzn4+6vylif3atUxzhFa+XbFs+oKIFe0pWmY4pSlAKUpQClKUApSlAKUpQClKUApSlAKpPajl5uW9afeW5Kx1H4lxvIEj1A9au68NGsnqeNUcHqS6hLAaWBxuIOIGJYkz9BVdyq6UY2XPmBwT1OQG+DgdPxKwq14/hzYvvb/C512o7TL217Qxn4OtRuZcu8QSIDLsSCcHcN3Q9tzviBWfbXnQ06rNMm5wFjr3/AO9UXOuUsRrs+UzLIBKNP4tMwG9VgmTvtU3guOPuXsMPzbwdpMZTs/XYwQasVxg59P5VS1i8F2EsNSRxnJeOdH1FSD+JIGlgN9J7/EA4zXXpdUgEEaWzPof6VQe0PBwQw2O+MyOk9JH+WrflIPgAERvg9mYx/CvC51HbKCn7Gi7y5SvvsUXIDKl1QBsE1qzbdjWP9luJK+DoOfunU57gXQAakDgNE6Ti57wMwFiPJG29SbVmBJ04wCJyo2mdzQpyhDgrk5SAwLMFI/JbQH+82pvoa38ufQXBVlBfyuzFi/qSfQbnbapzk79DBzWCEEycR0HWgiopPQjcw4M4ZSNY77EHcbeg+la+E4ZtRdiJiABMATJyd9h22qY5EjqKXbgSNZAUnruZ6ADJNc9iznk67mlgyZdXYk+k/Kub5pxPgApb89s58NcldOdK97QIBK/h2Eg6RYcbzDWxS0pJ7AwT+0dra/xPaoPFJoxOpmA1EDEDIUDoOw+M71Yrg93sQTlwt/nzBXcMnlEHWXIYtOGJzONx2HaK+hf+nfLtNluIIGq8cY2tqSEHzy37wr5/wXKbly4FsqWDAtcRceUEanQmAH7AkBmPTJr7HyviLT2lNkjQMAQV06caCpyrLEFSAQRFX6IfmKHVWfl/kl0pSrJSFKUoBSlKAUpSgFKUoBSlKAUpSgFKUoBSlKAg835at9NJkEZVhurfmH/bqCRXLamR/BvDSRJ8uzgR50M7d13E9oJ7eonMuXpeTQ4kbggwQejKdwa4nBSJK7HA4/m/Jgw1HUwI8jrEyfkQBByDIIFUS8Vc4cQ8aR1k6Y/aybZ9DK+vbrUu3eEbRe89lsC5sPQMAPK3T8p6GTFRuJsqSdAEGTiMknr3/lVOytcl6m18FbY420QJIU497y/RpKn5E1IdSQuf4jP+lQ+I5QsyhKGSSVMA9yVyp+lRX4O8k6XHy1W/mSCR/h61WdL4LStXPz56FsuS2f60diYj41VLfvpBy2wgNbfJ/aCn+PyrO5x9/J8L6Lb+Q+/z8q58KR14iLgLOCB8qj3RpJbAQTJOAPjVaeJ4k7IqkDJJUesYDwfT+NYtwTv97cLQJAUkZ+Jz8xpr1Uye5z4qRnxHMixK2gWImYgH9ok/dr/iPQVqscASJdpk5Cyo36t7zGO5+Vb20Wl2AAmFAH19T6mq2/x7nM6fh0+vpU6hGJG5ylsTr91baaVCrPTb/ePmarbVp7twKqlnc4UY+s4AA3PSt3LuWX+IP2Vtm/Wbyp13YjP7smvofs37OJwoJnVcYAM+2B+FR0WfmetTQrc3rsQWXRrWI7nvsvyIcMhkhrjwXYemyLP4R/EknrU/+zlF7xkJRji4BGm4Igah+YYhhmBGRUylW0saIz223llFxbXRxbtbJbRZtE2pw4L3dWmcC5gQesQYBkecFzIPcfQxK3bgVTkFP+HDGFYYYMpBUjBmROKuhZXUXjzEBSfRSSB8ix+tR35VZOvyAF3DsVlSXChdcrBDaQFkdMV6eEDl/HszeDaUfZTqLuzHSLty0sGCWY+ExJJxjeZEXh+cXFGhLbXCql2w5LarlwBFKqQDCHLEDIHci4HKbI0wmnTMaSy7nUQdJEgnMHFe3OV2jEptIwWWQSSVaD5lkkwZGaAijmj+/oXwvF8L3jrnxPC1RERrxpmYzM+Wraon9nWtfiafNM7mNW2rTOnVH4ompdAKUpQClKUApSlAKUpQClKUApSlAKUpQGLoCIIkHvVFxfs0uTYY2j0WNSfDScqP2SKv6V40nueqTWqOH4uzft/eWmj81r7RZPTA1L1yV+dQ7V9GnSVJxgGfkevTavoZFR+L5fau/eW0f9pQf51E6VwWI9TJbnElvMZJ8vpAHc5/3ivPhqEEx9MnvNdLc9luH/CrJ6o7iPWJj+FRT7HJ0v3h87f+qTXHgskXUx5KMKMbZGJ/iYqJxHGokyR8NyYHWDgf9q6V/Y1TP/EXh8PDGO06K38D7H8LbIJU3SOt06x/dws+sV4qZB9RA4TguD4ji2myhI/O3ltjHeM9MLJ+FdvyT2Qs2QGuAXbmPMwwCPyKcD45PrXRKoGAIrKpoVRiQWXSnpweAV7SlSEIpSlAKUpQClKUApSlAKUpQ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AR"/>
          </a:p>
        </p:txBody>
      </p:sp>
      <p:sp>
        <p:nvSpPr>
          <p:cNvPr id="21517" name="AutoShape 12" descr="data:image/jpeg;base64,/9j/4AAQSkZJRgABAQAAAQABAAD/2wCEAAkGBxQTEhQUExIUFRITFxQaGRcWFRcYGBkXGBcXFxgXGhYYHCgiGBolHBQVITEhJSorLy4uFyAzODMsNygtLisBCgoKDg0OGxAQGywkICYtLDQtLCw0KzQ0LCwsNzcsLC8wLC8sMDA0LCwvLCw3LywsLCwsLCwsNCwsLywtLDQsLP/AABEIAMEBBQMBIgACEQEDEQH/xAAbAAEAAgMBAQAAAAAAAAAAAAAABAUBAgMGB//EAD4QAAEDAgMFBgQEBQMEAwAAAAEAAhEDIRIxQQQFIlFhEzJxgZGhBkKxwVJi0fAUI3KC4RWiskNT0vEzY5L/xAAbAQEAAwEBAQEAAAAAAAAAAAAAAwQFAgEGB//EADQRAAIBAgQEAwYEBwAAAAAAAAABAgMRBBIhMQVBUWEigaETFDJxscFC0fDxBhUjM1Ji4f/aAAwDAQACEQMRAD8A+4IiIAiIgCIiAIir987A6s1rW1DTh0kiZLSCxwsR8r3RyIadEBYISqylsVawNa0XLQBeXEwCDnLb/l6yuY3dWgF1UOdwgh3dsXmQIgGXMOXyAIC3RUrd218DWduIaGQYkhzDIOXFNjflF1J2alVp4nPfjEMgcgAcUQB45SYPMAAWK0r1QxrnHJoJPgBJW4KEICk2X4kY4XY9rjMNsTYNn/cSzqWrrR38x2TH3AIHDiMmIibZgzlfPRWFcRhPJw9+H7g+S6Bg5D0QFUfiOlez4AmYEXkgTOeEF0cutl12nfLGPLCCS1zWnL5mYhF+rReM+hVhgHIeiwKTb2HEZPUwBfyACAq2/EVI6PjFGLCIyBBN5Avy0nJZp78abljgJgGWkEk1GgC+c0rzAvmc1aBg5D0TAIiBHggOOxba2riwzwOLTlmPAqQsAQsoAi4fxlOSMbZaQDfIkwBOUyQIXR9UDMjMDzJge9kBui17QcxPjosgoDKIiAIiIAiIgCysBZQGEREAREQBERAEREAREQBEVZvLewp8LRjfymAPE/ZcTnGCvJ2R1GLk7ImUeE4NM2+Go8j7EJX22myz6jGn8zgPqV5bbtrq1c34YuGs4RPInMgiR5qNSptiQ0X5/vNZ1TikF8KuWoYNv4mel2vfFDC4doCYMQHOvp3QdVoPiOha7r/kcPqLKiWVXfFp/wCKJVg49WXp+IaH4j+/NP8AX6WgcfIfqqB4EXEhcxQb+GPC30Xq4rLmh7pDqenZvuifmI8QpVPbqbsnt9Y+q8XU2c6Ono79RdRntLcwRygyD4f5Vmnj1I4lhEj6G54AkmANdFza5zjN2t9z4/hHv4a+G2faajDdxtkATA6xqequKHxG8d4B3sfUW9lajiIvchlh5LYuv9LZMmTxFwBMgF1RtUwI/G0FRG/DlIE5wWBkWBgOc7vAX73tNyZXahvyk4XOE8jmTyHNZ2qjVe5rmnCADk8jC4zctALalosbAzmp1JPYgcWtzifhyiZkEzGeG0YRIAbYw0Cc4EclO2HY20gQ2YJm8cgNByaOvNQXbNtWIfzm4Q51obxD5Z4LZCQOZg5AYbQ2u01WZXyzxTP/AMd7RytbM4h6eFwiqtmobUC3FVa5sgu7oOdwIZlHgZ1iytUAREQBERAAsrAWUBhERAERcdq2jABwlznGGtbEuMEwMRAyBNyMkB2RVzt90YkOcf6WPdOeUC/ddlnhPJbP3vSE3NvyuE5i0jKRE5SRe6AnoolHeNNzg1riXGbYXfKATeIi4vrNlLQBEUHe22dmy3fdYdOZ8lzOahFylsjqMXJ2RD3vvOJpsN/mcNPyjr10+lKsOcAJJAAzJP1JUJ2+KIMdoJ6AkeoEL5nEV515ZntyNelSUFZE5c8ndHezv8j6dVltQOALSCDqDYjoQhEiPsNPHIzy5KukeydjYuH7+50WpJm0Ac8zPQZEeaNojxOcm9/NbpothaT30NKTCMzJ5+XLT/1mt0ReN3OkrKxh5OmfVYZTjO5OZP06DotkS4I9ahmR6fpyUcuyESTl/nkFNc+8Nz1Og/U9PouOztDajm5hwxXznL9+XRX8LVb8MjiSOTdmIMm558ug5Kdsm3VaORlvI5eXJdoQhXVNp3RG4JqzPR7t29tVsjMZt1H+OqlryFEYDiaSHDUfu46L0e7tt7RuUOb3h9COh/UaK9RrKej3KNai4arYmIo237Y2lTe8ycAmBGIzYADmTYKEz4ioluKXRBNmOdw4ywO4Ac4kDOL6FTkBbIq1u+6WpcL/APbflhxE92wAznKLws099US7CHOxYg2DTeLmLXbpiAJ0kSgLFERAAsrAWUBhERAFzrUGvEPa1wzhwBE84K6IgODdipjKmwXmzRncTl+Z3qUfsdMxNNhjKWgxnl6n1K7ogI42GncimwE4rhoB4u9cc1xBdSsSX0+ZPE3oSe8Op8zznIgNadQOEg/4PIjQry+8dpx1HHQWHgNfPNWW+ndiwubMu4WxmJ/5NAkxppovPMq5TF8iO6fPTw+qyeKVXlVNeZdwcN5M8/8AGr39mG03PBOjGklxIdaQRgHDd3KV5fcNQvmlhHBMOFxi5uqYoOI2DRbXRe1+Jdj7SmRhxSCMOItBObQ4tvhkGfFfOqUsqtf/ACy3F3ixwoteMyxrSC/CMjGfqqVG0qdjRTytM9fuLbMNQNPcqEAg/iNmnxmAeh6L1y8OBNUYcnPaWn+shwMad72XuSqc1bQlrpXTXM0fVAiSATkNTHIarjR2au7A57m08Jfia3iDmmQ0EkAtIEG2tlx3vQc5mKmQ2qwyxxYHkZYoBzkaeC2oN7MipVccRBwtu5x5zyHTILW4bhaVSLlPV9D5vi+OrUJqFPRNXuSKzqYlrq7Wm4PEwEetwtae7iG0gyu/DTjOH9oMJaA9xu7MGQZkKvftNAWwPHIdoR6AOIUWptVKzqL3MM8WIgCIvxNOIGYvfwWr7nR2yIxf5hi14s7/AF5Fzt20diAXtLgXMbLBN3ODQSD3RfO63xF2Vm8+fh+vpzFMae0VwxwvRBdLHubxWIsRoDo72XfdrzRb2ZYbFxu9zncTi75upMXiAIWZi+G28VFeRrYLjStlxLt3+zsWVThYcIEgGBpMWnzUPZGHHE+J1PUqZRrtdlnyOa1qU4BEgNNiSLgGxAP7hUaE/ZNxmrM3FKNSKnB3XY7bLtDXzh0OXTQ+Bz813VfUfBa5ogNsZsMOWWZjMfVTOynvHF0yHpr5yrVOanG4asO15cXhl65Lei9zXB05fK0xI1aXZ+Yi8LKKVSs7o8cbqzPQ7Q7DSmnTD5LCG5A4nN4iYOU4pg5KANpxZbLByJdTOUiQOCCI5kDlKlbjrzTw6st/aZw/cf2qxWpGWZXMqSyuxSbLtjnERseFzxLi4ObEfid2fIkeMjK5tBsdOw7NkAyOEWPMWsV3RdHgREQALKwFlAaVaga0uJgNBJPQCSqbYviJtRuLs3jiaIMTc02uMTk19RzDrNMwCrshYwjkP3dAVzd90iJl0eHjp4NJ/wA2XMb/AKZwwHnFFsNxiIDeHO8jyN1Z9i38LbRoNDI97rPZjOBPh++SAjbHvFlQkNN2hpPLiyzUtaGkL2F7GwuOR5ri5/Z94/yx8xPdH5j+HrprzQElRdt3hTpDjdBOTRdx8Aqbbt+ufIo8LNahzP8ASDp1Poqft2XONpcdXOkk9XLPxHEIweWGr9C1Swspay0RN3lt7qz2HBhYwPzPEScMWFhYHVRXMiY1zbof0P191y7cWBINjcOGc2tM/a2i3FYag9LT6kWA6zHULGrTqVZZ5FyDjBZUauphzSBdpzabEeBORHI9Ml4z4j3JUcS6mzG51nEyS1sCA0GzBYzre0he0LgSS08QsY4stHYZj6hHVGwC4hp0MgehNiMl5Cbg7kikmtCj+Hd1PBa+pPA1obiBDnENDcRBuBYkTfJXNbeVJpALxJ8/ovP7wr1qlVzOLCCQGgWgGxIF7iDN87LJ3JVwg4RdzAWl0EtLgDxAESASQvfZ5pa8yGeJk9ltzL8bOO1dWfhcKTP5Yw8TS6cfFN8WFsCNF5yrtLzJdia+ocTml+LCT8rTo0RYDx1tYbwpupvFLEXgtqVJLrsOLhb3pc25AtAw9QqTbXHicHYRxE2BPuvq+GYdwglNbep8bxTERq1nKEr3tbfT9fc2cQP3mlMXk58tB/nrppCjtoCMT3OmBMuiOnDAWG7ZTbYG3QFbDs9zLV1rFu5e7DtxaZBiLnl4kajrmPdW28Q2vRN3NeNGkh9oJaC25kXHiF5alVBhzT4EaFXO5dtwEmLOzAzkaic4nLk6NL1q1K+xLCUWtdOq+66d15o1o13Oc6GlgaRhccJxSJloBsLxf0VvspDgHfNkZvB1jl5RoqJgwginTa173YodYGSMRls8WH1hWGw7W0VHMxCYGITkYkT4tB//ACsLimGcqee3iX0NHgGMdHEexfwy2+fXzLN7ZBByNk2J8tg5tlp8lr2w0M+AJ+i5UnkVDDTxjUgC3hPU/wByxcLJqTTPtpE9Fz4vyjyJ97J2fNzj6D6AK+cFhuerhqgaPBHmOIewd6q42nbmMaXTiALQcHERicGiw8fbVeZpMaHNcQDDmm9zEic+kr1rmA2IBEg+YMg+RAV/DO8LFDEq07kSlvSm7J1y5zQACZLTciJtBBnkZXMb6pFuIOJsbAGZAktnKbgZ5mFIG76Uz2TJmZwjOZnLmn8BSz7Jk3+Ua2PqrBXOmz7Q14lpkefjrpBBB1BBXVaUaLWiGtDRyAgLdAAsrAWUBhERAEREAXl98bwNV7qbbUmGDze4H6Ar07nQCTovnmzvc1jA0tLYzJJM+WfqqWNlPJlhuyzhYpyu+RA+KK76bAymcOMOg6NIwwYANrm14MWXj9oZtDWio/EaZbhIa+f5YLRAqSbuJzF4le627YDtGEYwC2b4DBmJ+fovNVaLqNRzZLXA3wkwTAIPWxCyVmpR8SNelGM9E9SuG31y5zXOFIlgIFzgYe6xtL5qjoGdwOSl7m+JzTZNZ+Ig4Y7zyZ7xiA1oBABzME3W1Q4iS4NLnCCS1skREEgTlZdt37q7WoHMpsBEceHhbGUA2noB+q89rTas0dzoyWr27ns6Dg5oOYvY+JET0y1Xm9/DFVcD8oaL/wBJP1Kvtm2ik1paHiKUBxJ8pLjmSZ81Vb02KHGo54wPIyBLucAZG03lQRTzFKtSk1lii42eKdJuIgNa0SXGwteSVFeHHs6zy+m8YwykyoC102D3S0g8IkWti5ldNuquNGaTWva6AZdhhhs52Ru0Xi3Kypd5PeSys9ge0Mb2LyeKahwv4QAGiCydT5LT4XQjKTnLdMyOM4mpCMaMNL7/AE/fsbbZtILi44X1SIxRBi1hybYWnTVVVe5a3QmT4C8ese66VAY4Tfmb36rWnWmxEO5H7HVfXU6SgrdT45yvquV/n8/2K3b65c4jRpiOupUVSNvpYXnkbj7+/wBlHR7k8bWVjvsNZweIFjYgn0yXoNhnFEjnYcrank4+iot3UcTp0b9eX3V/sI4vL7her4TiTWe3ZlgzYOB1YvcYOHCTAaywMYYvJkk6eAXDd76IwNpEGBTcCJdLC6AcZnFkdVb7JehWHLH70wVWbJTqAhrsBbaHNGEyXm2DIANi86GwWbi/x37il/cpOO94/Y9AuO0Duu/Cfbl6gLnsrMDjTDX4bvxudiBc9ziWCSXW9ACAF2rd0+vpf7L4yDyzTP0rdEpFpSNgt1rkRpV7p8D9F7BePq90+B+i9dTyHgPormF5lPFcjZERWyoEREACysBZQGEREAREQFZ8SOI2d/XCD4FwleWrUg2S3hJvYAgnK4P2g2C9jvakHUXg8p9Lj6LxgqxDXZaHQiMun+L8zk8RjPMpRL+EtlaNKG2EmBA8G39zHso+0bhpvJdLwXEkw6ZJ14gVOrObTbiiBLQSBkHODS7ymfJWNKgwiQC5pE4sRg+EG465LFr4lpeK9iw6ypPuefZuegwtxBxBJGI3ixPdbHLkVL2ms1rHikZw03kQAACBYSBF76WhSdowY8DTiGEkjvBpBECTqZmOi1Zs7QCAO9YrmMszUuXQ9UpVGp306Hk6NQdg/Q9rTBGsYSRI0uT6KRvB/wDJ2YaRUHmMI/VU7wcIAMQ6/XMtn+4tKkVK5LWN0Bc4eJAlvoD7rddPxJ97+ljYUHmv3v5F1u1rX0eIx2LnOEvLW3aYxwbs4nSDI9FjZqgNCnQrup06jwx1I4gWOd3oaT3mmHHnBIgEBQN3V2AlrwHUqgwvDgC0tPMHMX9CVOZRZUa6i9ppCkXNpVeHgloBwEZM0vEQchCnwScas+9mfJ/xPTUJQk+bevz5EbaNlNyMwSCMzLSQZjPLMXNpnNQ6lKRcWGvI+ItKvaOzdiSKtMOYbCMpJmQbCSXGxg2EazI/hKLyML8LjkHifIYrnyK31iIrQ+Occz8W/r59fnp5nl6ga4QYIXFmwU9Gk+bj7SvXVNyxc1BHPC63o+wR+6Q0S+q2OrSfIS658l068O3r+R5Gm119PzPNtpHIAjoLR5FSdi2Z8yJOhLRbMGCTZuWZj3Uxr4LTALQ8iHCAQMQbIvEnDzvou7t+VHNHZsa024DIeGYsJdDhpBIGG65q1XGyRzCVNJ/v67HTaqjtnovxQ51Wwa0OJGIBgMAGWixJtqo27djPFicRULeJ7ZgPLMAcxri4NgSY8JUSm9zy0sxOp12iBhc1zTDi5znkgsEYQBFiOqs9kpNpNNFtR5q1A5wFSXEFrWtPg2w1vJusLiWJtBxT8T+nM2uD4R1qqqtWhHbu+nl9bFpS2WoacscCRYFwkvLbGSCACSDouOy18bZ8PMEAgx5+y5urOyazsz/9dNzT64sJ85C22dnZjCOJ5iGi+QgCeUDM9SvmqUZybv5H1NOc3K8tiXsg4B+9V3wrOx0CGNDgJi8GRPjAlSCxbig7HTmrkR7Jtzt62+69avP7HRxVWjQcR/ty/wBxavQK5ho2i2U8TK8kgiIrJWCIiABZWJRAEUTb9qNPBDcWN2G02JuCY+WA4nwUBu/w6MLHiW4jIaeEYrEB3CSGZnKRyMAXSKnqb+aD3SQGkugtMGbCZi4kjnLYmVN2Tbe0Zia095wgkaEiSRNraSgJTgCCDkvB7zpdnULW8TeZ7saePlqF7fsJ75xdMm+mvnPkq74h2DG3EBdufMt/x9yoa0M0bk1GeWVjyP8ADA/Mb6fL5DQ9TMLX+DqBsA4usgE9TGEE/wBq6tcQVL2eqPArLnShPdF5xUtyFssUgcTXDmcJwjzCnCqM5UhRNmyI/CSPQqlXoRgrolhpojxm1tAe8SMJc5tuhIHtbyC4tBg63vGYdzE9bqy30wCs8ZzB9Rr5yoFNovyBHlwhatOV4Jm7T1jF9jm2tcCDLm4rAwMpvlrlmpexRj7zgXANDmuy4sUQbXM3ib8suFMZjkTqfEey22R0PlwLYLgCDiMFsB/vkp6TtNGbxrCrEYGcXHM0m1be66flz2L2jtVYNbha1oxQ6nUOJvZyRLcORIggZXuFJ3fvGg4hzacEXGG8AyJwmCMj8uioqFOajT2zy5rWtDi0DEG3eDpxQDOERBhW2wbjwuxYsAeDAaJPeLuNzpJu9xgRHVW51YRV2fnGHwGLnN0rWaSfiTVk/nr8jTem1k1milUhz5cW1CRwtgEMhwIzBmDEHmqzZm1KzQ4Xa5kGk3G1wqNfdzari1wYMOUCRlnB9H/orfxvk62n1i3kt9j3eGtgPfm7USeI3JiSepVapi/D4Fr3NOlwOrKX9aSS/wBf++WpV7u3S4ue975DoAF7MboWyWh0l0uzyEWUjeG62GJa9wc5jSWgYmgOxAl8g4ARfPzVkd3jMPfPVxg+MfX/ANLalsNM5sGIZh1/rmFTqV8TVlmc7dka9PheEhHLkv3e/wCu2xEpMYx5cKli0DBY3BJxTGKbxGVslts9CG4WMqG7iHOcZ4iXHieSYk5eUK1pbMBk0DwAClMoqBYbM7ybZdWWEcsUkl0KplB//UcGjm2/q493xhWezbGG5D9T4lSWsWG0y3u5fh0/t5eGXhmrdOjGOyIpVGbikudRq706oPiMwcx5LlVvAGZMDxUricKRI3TS7z+dh4DP3t/arFaUqYaABkAt1ajHKrFWUszuERF0chERAakGch5rC3CygMIiIAiIgCIiA8x8Rbqg9owcJzA0PPwKqtlg2Oa92QvOb03NgJqM7uZHL/Cp16P4olyhW/DIiMbChYuNwbYG+LrcmOZz6CPJSoLs7N5anx5Dp68lmrSDhGUZEaKjUhmjYuJlFvjdjnOa6m2TEESJ/qJJvn7BUm07O6m5zXQXC9srtEfZewONubcXURPp+/FVtXdvbMHaOIqgEFwaGznHDJiJ5yoqdWdLSpsXqGKy2i9jy5MskxMGDHpHI5K22Ld3aNJDgHfK06gWJ6CbT0K5Utz1C7DgIg5mcI6jT0V27Znte3s2saxjWAvIxPqN4sVMC2G+F0yZJIjVS4iukrRepYxGIcEsr17EXdW53Yw6oIAuBMmeZg5aea9BW0PJw9+H7rlsbHcRc5rg4yyGxDLQDcyc7+C71GyCOYK9hKUknIzKtR1JuT3Nlpswt5u/5FbU3SAeYB9Vtsgt5u/5FdpEVzq1i6/w09CMiMwulJqlMapoQIZzI9IRZ1jodD4cj0+q74Vs5oIgiQuJcW53bz1H9XMdfXmpbIiuzrCLErVzl4emtZoPQjUZj9+i77vpEEOeLnukC0dR8pP7gmFvsuyzxOFtB9z+inqenDmyCpPkiNV2+m1xa5wDgGEgg5PcWNMxliBHS0xIWX7bTBu9o53FrE35ZHNa7Xu6nUu9sk4dSO6SRkfzH9hcnbmoluEtJBIN3vNxF7nOwvrClIju/bqYt2jZuIDgTIiRAvaR6rV28aIzrUx4vbzI58wR5Lh/otLFih3zGC95EuiTnfLLqVlm5aIghpkZS9x/EdT+d3qgJtOq104XAxYwQYOcGMluo+xbCykCGAgH8xP1NsypCABZWAsoDC1bUBJAIJbmAbiRNxpYg+a2VRX+H6bnEy8YnFzryS68EEg4e9FosAMkBbSsNeCJBBBvIyjnKrGbhpCM5xBxMMvBBDTwxhtpEAkalbU9yU2tc1sgPFMfLYU4w2wwctZ5ZWQE520NDcZcMFjM2vEesj1W3aCQJEkEjqBEn/cPVV9PcjGscxrngOcHTLZBHIluXQzGkLjW+HmFpDXOEk5w6xicxxGwgmTlewgC1fWAA1nIDM+H6rVlIky65GQ0H6nr9FtRohoAGgAnWBlddEBXbduwOu3hd7H9FTVqLmGHCD+8l6paVKYcIIBHVV6mHjLVaE9PESjo9UeVXKrQDryQ7mPvzV3te6NaZ/tP2P6qrqsLTDgWnrr4HI+SpzpSjo0XIVYy2ZGZScM3A/2x910DFuigVKCd7Et2chwmPlOXQ8vA/r0XVavbIg5LWk7Q5j3Gh8/sVIeGaGo5E+9x7ELpsht5u/5Fcm2d4j6G/wBR6LbZjbzd/wAivbnhY0nKS1yrmVF2bWU0ZkMoEwlalyj9qtqLXP7otzOXrr5Lu99jhrLuaPOG7cvw/wDj16fTWXsobwue5okw1riBxciD81u7pHpJ2bZQ2/edzP2Gi4b2oUnBvaPwcYgh2HE4gtDT+IGSMJkFTQglqyvOpfRFiXAarBcLCbnLqvO0mbNAisSXMfFSROHEJ44/ER7lH0aDsX88gRTywBo7wgCNYNsoIU1yI9JKKvbvmhf+a3hAJEmYMRIN5MjxlbUt603CcUXI4rQQXAi/LA6+Vs15cE5FGO30+Hjbx92+d4+phaHetEf9VmuvISV0CYi5UNoa+cLgYMGNDyPVdUACIFlAYREQBERAEREAREQBERAFq5gIggEHQhbIgINXdVM5At/pP2NvZRKu5T8rwejhHuP0VyijlSg90SRqzjszzj921R8k+BH6yotbZn54HyPyOvzExr+i9aiieGjyJViZczxzvldBiYuCM7Rf80eizszCRZrjd2TSfmPIL0u1NLZIyd7P+V3gTAPkeZXTY3S2RkS4/wC4rz3VdT33p9Chp7FUOTD5wPqZUyluh3zOA8JPuYj3Vyi7jh4I4liJsh0t20xmMR/Nf2y9lLhZRTKKWxC23uYhcq+zMfGJoOEyOhgj6EjzXZF7Y8IZ3XR/7bdeepk+uvPLJas3TSAAwZReTJjKSP3YcgpyICH/AKVRiOzEW56ZX8z6rd2wUzmwa+ckkg8wS51jzUlEBHdsTC3CW2iMzOeLPOZvOcqPT3NSE8M4iTnESIgYYtH1PNWCIDls+zsZIY0CTJjmuqIgAWVgLKAwiIgCIiAIiIAiIgCIiAIiIAiIgCIiAw4SIORVPW3VUxVCypDHNhrZcMMMa0XuM2zMWk5za5RAVD9l2rSs0XbysADIjAJvGonpkdTse1XIriTFuGAIuA7s5Jn5o52GQuUQEXd9Oo0O7VwcS4kQZhtoGQ66eualIiAIiIAiIgCIiAIiIAiIgAWVgLKAIiIAiIgCIiAIiIAiIgCIiAIiIAiIgCIiAIiIAiIgCIiAIiIAiIgCIiAIiIAiIg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AR"/>
          </a:p>
        </p:txBody>
      </p:sp>
      <p:pic>
        <p:nvPicPr>
          <p:cNvPr id="58384" name="Picture 16" descr="https://encrypted-tbn0.gstatic.com/images?q=tbn:ANd9GcQ_mMqCoWoHOwqRncCnMIO8eT93NL-zO_OqykfExUwFU-QjzTjT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58063" y="4816475"/>
            <a:ext cx="1785937" cy="2041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18" name="17 Flecha derecha"/>
          <p:cNvSpPr/>
          <p:nvPr/>
        </p:nvSpPr>
        <p:spPr>
          <a:xfrm>
            <a:off x="6500813" y="5715000"/>
            <a:ext cx="1571625" cy="214313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 sz="1600"/>
          </a:p>
        </p:txBody>
      </p:sp>
      <p:sp>
        <p:nvSpPr>
          <p:cNvPr id="26" name="25 CuadroTexto"/>
          <p:cNvSpPr txBox="1"/>
          <p:nvPr/>
        </p:nvSpPr>
        <p:spPr>
          <a:xfrm>
            <a:off x="6215063" y="5857875"/>
            <a:ext cx="2257425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 dirty="0">
                <a:solidFill>
                  <a:schemeClr val="accent6">
                    <a:lumMod val="75000"/>
                  </a:schemeClr>
                </a:solidFill>
              </a:rPr>
              <a:t>METABOLIZACIÓN</a:t>
            </a:r>
          </a:p>
          <a:p>
            <a:pPr algn="ctr">
              <a:defRPr/>
            </a:pPr>
            <a:r>
              <a:rPr lang="es-ES_tradnl" b="1" dirty="0">
                <a:solidFill>
                  <a:schemeClr val="accent6">
                    <a:lumMod val="75000"/>
                  </a:schemeClr>
                </a:solidFill>
              </a:rPr>
              <a:t>Síntesis</a:t>
            </a:r>
          </a:p>
          <a:p>
            <a:pPr algn="ctr">
              <a:defRPr/>
            </a:pPr>
            <a:r>
              <a:rPr lang="es-ES_tradnl" b="1" dirty="0">
                <a:solidFill>
                  <a:schemeClr val="accent6">
                    <a:lumMod val="75000"/>
                  </a:schemeClr>
                </a:solidFill>
              </a:rPr>
              <a:t>Degradación</a:t>
            </a:r>
            <a:endParaRPr lang="es-AR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7" name="26 CuadroTexto"/>
          <p:cNvSpPr txBox="1">
            <a:spLocks noChangeArrowheads="1"/>
          </p:cNvSpPr>
          <p:nvPr/>
        </p:nvSpPr>
        <p:spPr bwMode="auto">
          <a:xfrm>
            <a:off x="6092825" y="5715000"/>
            <a:ext cx="2265363" cy="1200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AR"/>
          </a:p>
        </p:txBody>
      </p:sp>
      <p:sp>
        <p:nvSpPr>
          <p:cNvPr id="24" name="23 CuadroTexto"/>
          <p:cNvSpPr txBox="1"/>
          <p:nvPr/>
        </p:nvSpPr>
        <p:spPr>
          <a:xfrm>
            <a:off x="7362775" y="885750"/>
            <a:ext cx="1781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b="1" dirty="0" smtClean="0">
                <a:solidFill>
                  <a:srgbClr val="C00000"/>
                </a:solidFill>
                <a:latin typeface="Comic Sans MS" pitchFamily="66" charset="0"/>
              </a:rPr>
              <a:t>Repasemos….</a:t>
            </a:r>
            <a:endParaRPr lang="es-AR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58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nimBg="1"/>
      <p:bldP spid="15" grpId="0" animBg="1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304800" y="3200400"/>
            <a:ext cx="1757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_tradnl" altLang="es-AR" sz="2400" i="1">
                <a:latin typeface="Times New Roman" pitchFamily="18" charset="0"/>
              </a:rPr>
              <a:t>Catabolismo</a:t>
            </a:r>
            <a:endParaRPr lang="es-ES_tradnl" altLang="es-AR" sz="2400">
              <a:latin typeface="Times New Roman" pitchFamily="18" charset="0"/>
            </a:endParaRP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7086600" y="3200400"/>
            <a:ext cx="1690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_tradnl" altLang="es-AR" sz="2400" i="1">
                <a:solidFill>
                  <a:srgbClr val="000099"/>
                </a:solidFill>
                <a:latin typeface="Times New Roman" pitchFamily="18" charset="0"/>
              </a:rPr>
              <a:t>Anabolismo</a:t>
            </a:r>
            <a:endParaRPr lang="es-ES_tradnl" altLang="es-AR" sz="2400">
              <a:solidFill>
                <a:srgbClr val="000099"/>
              </a:solidFill>
              <a:latin typeface="Times New Roman" pitchFamily="18" charset="0"/>
            </a:endParaRP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2051050" y="1341438"/>
            <a:ext cx="3960813" cy="4175125"/>
            <a:chOff x="1292" y="845"/>
            <a:chExt cx="2495" cy="2630"/>
          </a:xfrm>
        </p:grpSpPr>
        <p:sp>
          <p:nvSpPr>
            <p:cNvPr id="17419" name="Text Box 2"/>
            <p:cNvSpPr txBox="1">
              <a:spLocks noChangeArrowheads="1"/>
            </p:cNvSpPr>
            <p:nvPr/>
          </p:nvSpPr>
          <p:spPr bwMode="auto">
            <a:xfrm>
              <a:off x="1831" y="845"/>
              <a:ext cx="195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s-ES_tradnl" altLang="es-AR" sz="2400">
                  <a:solidFill>
                    <a:srgbClr val="660066"/>
                  </a:solidFill>
                  <a:latin typeface="Times New Roman" pitchFamily="18" charset="0"/>
                </a:rPr>
                <a:t>Estructuras complejas</a:t>
              </a:r>
            </a:p>
          </p:txBody>
        </p:sp>
        <p:sp>
          <p:nvSpPr>
            <p:cNvPr id="17420" name="Text Box 3"/>
            <p:cNvSpPr txBox="1">
              <a:spLocks noChangeArrowheads="1"/>
            </p:cNvSpPr>
            <p:nvPr/>
          </p:nvSpPr>
          <p:spPr bwMode="auto">
            <a:xfrm>
              <a:off x="1999" y="2976"/>
              <a:ext cx="174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s-ES_tradnl" altLang="es-AR" sz="2400">
                  <a:solidFill>
                    <a:srgbClr val="660066"/>
                  </a:solidFill>
                  <a:latin typeface="Times New Roman" pitchFamily="18" charset="0"/>
                </a:rPr>
                <a:t>Estructuras simples</a:t>
              </a:r>
            </a:p>
          </p:txBody>
        </p:sp>
        <p:sp>
          <p:nvSpPr>
            <p:cNvPr id="17421" name="Text Box 14"/>
            <p:cNvSpPr txBox="1">
              <a:spLocks noChangeArrowheads="1"/>
            </p:cNvSpPr>
            <p:nvPr/>
          </p:nvSpPr>
          <p:spPr bwMode="auto">
            <a:xfrm>
              <a:off x="2520" y="1800"/>
              <a:ext cx="812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s-ES_tradnl" altLang="es-AR">
                  <a:solidFill>
                    <a:srgbClr val="FF6600"/>
                  </a:solidFill>
                </a:rPr>
                <a:t>ENERGÍA</a:t>
              </a:r>
            </a:p>
            <a:p>
              <a:pPr eaLnBrk="0" hangingPunct="0"/>
              <a:r>
                <a:rPr lang="es-ES_tradnl" altLang="es-AR">
                  <a:solidFill>
                    <a:srgbClr val="FF6600"/>
                  </a:solidFill>
                </a:rPr>
                <a:t>QUÍMICA</a:t>
              </a:r>
            </a:p>
          </p:txBody>
        </p:sp>
        <p:sp>
          <p:nvSpPr>
            <p:cNvPr id="17422" name="AutoShape 21"/>
            <p:cNvSpPr>
              <a:spLocks noChangeArrowheads="1"/>
            </p:cNvSpPr>
            <p:nvPr/>
          </p:nvSpPr>
          <p:spPr bwMode="auto">
            <a:xfrm rot="-198424">
              <a:off x="1292" y="980"/>
              <a:ext cx="635" cy="2495"/>
            </a:xfrm>
            <a:prstGeom prst="curvedRightArrow">
              <a:avLst>
                <a:gd name="adj1" fmla="val 30851"/>
                <a:gd name="adj2" fmla="val 118020"/>
                <a:gd name="adj3" fmla="val 3575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 altLang="es-AR"/>
            </a:p>
          </p:txBody>
        </p:sp>
        <p:sp>
          <p:nvSpPr>
            <p:cNvPr id="17423" name="Text Box 23"/>
            <p:cNvSpPr txBox="1">
              <a:spLocks noChangeArrowheads="1"/>
            </p:cNvSpPr>
            <p:nvPr/>
          </p:nvSpPr>
          <p:spPr bwMode="auto">
            <a:xfrm rot="-5400000">
              <a:off x="890" y="1928"/>
              <a:ext cx="132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altLang="es-AR" sz="2000"/>
                <a:t>DEGRADACION</a:t>
              </a:r>
            </a:p>
          </p:txBody>
        </p:sp>
        <p:sp>
          <p:nvSpPr>
            <p:cNvPr id="17424" name="AutoShape 25"/>
            <p:cNvSpPr>
              <a:spLocks noChangeArrowheads="1"/>
            </p:cNvSpPr>
            <p:nvPr/>
          </p:nvSpPr>
          <p:spPr bwMode="auto">
            <a:xfrm>
              <a:off x="1746" y="1979"/>
              <a:ext cx="816" cy="18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62 w 21600"/>
                <a:gd name="T13" fmla="*/ 5370 h 21600"/>
                <a:gd name="T14" fmla="*/ 18900 w 21600"/>
                <a:gd name="T15" fmla="*/ 1623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66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AR"/>
            </a:p>
          </p:txBody>
        </p:sp>
      </p:grp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5076825" y="1123950"/>
            <a:ext cx="1943100" cy="3960813"/>
            <a:chOff x="3198" y="708"/>
            <a:chExt cx="1224" cy="2495"/>
          </a:xfrm>
        </p:grpSpPr>
        <p:sp>
          <p:nvSpPr>
            <p:cNvPr id="17416" name="AutoShape 22"/>
            <p:cNvSpPr>
              <a:spLocks noChangeArrowheads="1"/>
            </p:cNvSpPr>
            <p:nvPr/>
          </p:nvSpPr>
          <p:spPr bwMode="auto">
            <a:xfrm rot="10800000">
              <a:off x="3787" y="708"/>
              <a:ext cx="635" cy="2495"/>
            </a:xfrm>
            <a:prstGeom prst="curvedRightArrow">
              <a:avLst>
                <a:gd name="adj1" fmla="val 30851"/>
                <a:gd name="adj2" fmla="val 118020"/>
                <a:gd name="adj3" fmla="val 3575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 altLang="es-AR"/>
            </a:p>
          </p:txBody>
        </p:sp>
        <p:sp>
          <p:nvSpPr>
            <p:cNvPr id="17417" name="Text Box 24"/>
            <p:cNvSpPr txBox="1">
              <a:spLocks noChangeArrowheads="1"/>
            </p:cNvSpPr>
            <p:nvPr/>
          </p:nvSpPr>
          <p:spPr bwMode="auto">
            <a:xfrm rot="-5400000">
              <a:off x="3784" y="2050"/>
              <a:ext cx="84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altLang="es-AR" sz="2000">
                  <a:solidFill>
                    <a:srgbClr val="000099"/>
                  </a:solidFill>
                </a:rPr>
                <a:t>SINTESIS</a:t>
              </a:r>
            </a:p>
          </p:txBody>
        </p:sp>
        <p:sp>
          <p:nvSpPr>
            <p:cNvPr id="17418" name="AutoShape 26"/>
            <p:cNvSpPr>
              <a:spLocks noChangeArrowheads="1"/>
            </p:cNvSpPr>
            <p:nvPr/>
          </p:nvSpPr>
          <p:spPr bwMode="auto">
            <a:xfrm>
              <a:off x="3198" y="1979"/>
              <a:ext cx="816" cy="18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62 w 21600"/>
                <a:gd name="T13" fmla="*/ 5370 h 21600"/>
                <a:gd name="T14" fmla="*/ 18900 w 21600"/>
                <a:gd name="T15" fmla="*/ 1623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66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AR"/>
            </a:p>
          </p:txBody>
        </p:sp>
      </p:grpSp>
      <p:sp>
        <p:nvSpPr>
          <p:cNvPr id="17414" name="3 CuadroTexto"/>
          <p:cNvSpPr txBox="1">
            <a:spLocks noChangeArrowheads="1"/>
          </p:cNvSpPr>
          <p:nvPr/>
        </p:nvSpPr>
        <p:spPr bwMode="auto">
          <a:xfrm>
            <a:off x="735013" y="642938"/>
            <a:ext cx="7766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AR" altLang="es-AR" sz="2000">
                <a:solidFill>
                  <a:srgbClr val="C00000"/>
                </a:solidFill>
              </a:rPr>
              <a:t>Conjunto de reacciones químicas que se llevan a cabo en la célula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0" y="0"/>
            <a:ext cx="9144000" cy="674688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defRPr/>
            </a:pPr>
            <a:r>
              <a:rPr lang="es-AR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Calibri"/>
                <a:cs typeface="Times New Roman"/>
              </a:rPr>
              <a:t>METABOLISMO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7072330" y="142852"/>
            <a:ext cx="1781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b="1" dirty="0" smtClean="0">
                <a:solidFill>
                  <a:srgbClr val="C00000"/>
                </a:solidFill>
                <a:latin typeface="Comic Sans MS" pitchFamily="66" charset="0"/>
              </a:rPr>
              <a:t>Repasemos….</a:t>
            </a:r>
            <a:endParaRPr lang="es-AR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6" grpId="0"/>
      <p:bldP spid="215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873125" y="908050"/>
            <a:ext cx="1688989" cy="1661993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1400" dirty="0">
                <a:latin typeface="Calibri" pitchFamily="34" charset="0"/>
              </a:rPr>
              <a:t>Nutrientes </a:t>
            </a:r>
          </a:p>
          <a:p>
            <a:r>
              <a:rPr lang="es-ES_tradnl" sz="1400" dirty="0">
                <a:latin typeface="Calibri" pitchFamily="34" charset="0"/>
              </a:rPr>
              <a:t>Contenedores</a:t>
            </a:r>
          </a:p>
          <a:p>
            <a:r>
              <a:rPr lang="es-ES_tradnl" sz="1400" dirty="0">
                <a:latin typeface="Calibri" pitchFamily="34" charset="0"/>
              </a:rPr>
              <a:t>de Energía</a:t>
            </a:r>
          </a:p>
          <a:p>
            <a:endParaRPr lang="es-ES_tradnl" sz="1400" dirty="0">
              <a:latin typeface="Calibri" pitchFamily="34" charset="0"/>
            </a:endParaRPr>
          </a:p>
          <a:p>
            <a:r>
              <a:rPr lang="es-ES_tradnl" sz="2000" b="1" dirty="0">
                <a:solidFill>
                  <a:srgbClr val="C00000"/>
                </a:solidFill>
                <a:latin typeface="Calibri" pitchFamily="34" charset="0"/>
              </a:rPr>
              <a:t>Carbohidratos</a:t>
            </a:r>
          </a:p>
          <a:p>
            <a:r>
              <a:rPr lang="es-ES_tradnl" sz="1400" dirty="0">
                <a:solidFill>
                  <a:srgbClr val="660066"/>
                </a:solidFill>
                <a:latin typeface="Calibri" pitchFamily="34" charset="0"/>
              </a:rPr>
              <a:t>Lípidos</a:t>
            </a:r>
          </a:p>
          <a:p>
            <a:r>
              <a:rPr lang="es-ES_tradnl" sz="1200" dirty="0">
                <a:latin typeface="Calibri" pitchFamily="34" charset="0"/>
              </a:rPr>
              <a:t>Proteínas</a:t>
            </a: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2716213" y="908050"/>
            <a:ext cx="5527675" cy="1763713"/>
            <a:chOff x="1610" y="572"/>
            <a:chExt cx="3482" cy="1111"/>
          </a:xfrm>
        </p:grpSpPr>
        <p:sp>
          <p:nvSpPr>
            <p:cNvPr id="18447" name="AutoShape 5"/>
            <p:cNvSpPr>
              <a:spLocks noChangeArrowheads="1"/>
            </p:cNvSpPr>
            <p:nvPr/>
          </p:nvSpPr>
          <p:spPr bwMode="auto">
            <a:xfrm>
              <a:off x="1610" y="663"/>
              <a:ext cx="2449" cy="817"/>
            </a:xfrm>
            <a:prstGeom prst="rightArrow">
              <a:avLst>
                <a:gd name="adj1" fmla="val 45657"/>
                <a:gd name="adj2" fmla="val 55940"/>
              </a:avLst>
            </a:prstGeom>
            <a:solidFill>
              <a:srgbClr val="FF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s-ES_tradnl">
                  <a:latin typeface="Calibri" pitchFamily="34" charset="0"/>
                </a:rPr>
                <a:t>VIAS CATABOLICAS </a:t>
              </a:r>
            </a:p>
            <a:p>
              <a:r>
                <a:rPr lang="es-ES_tradnl">
                  <a:latin typeface="Calibri" pitchFamily="34" charset="0"/>
                </a:rPr>
                <a:t>(Degradación oxidativa)</a:t>
              </a:r>
            </a:p>
          </p:txBody>
        </p:sp>
        <p:sp>
          <p:nvSpPr>
            <p:cNvPr id="18448" name="Text Box 7"/>
            <p:cNvSpPr txBox="1">
              <a:spLocks noChangeArrowheads="1"/>
            </p:cNvSpPr>
            <p:nvPr/>
          </p:nvSpPr>
          <p:spPr bwMode="auto">
            <a:xfrm>
              <a:off x="4393" y="572"/>
              <a:ext cx="699" cy="1111"/>
            </a:xfrm>
            <a:prstGeom prst="rect">
              <a:avLst/>
            </a:prstGeom>
            <a:solidFill>
              <a:srgbClr val="FFCCCC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1400">
                  <a:latin typeface="Calibri" pitchFamily="34" charset="0"/>
                </a:rPr>
                <a:t>Productos </a:t>
              </a:r>
            </a:p>
            <a:p>
              <a:r>
                <a:rPr lang="es-ES_tradnl" sz="1400">
                  <a:latin typeface="Calibri" pitchFamily="34" charset="0"/>
                </a:rPr>
                <a:t>finales </a:t>
              </a:r>
            </a:p>
            <a:p>
              <a:r>
                <a:rPr lang="es-ES_tradnl" sz="1400">
                  <a:latin typeface="Calibri" pitchFamily="34" charset="0"/>
                </a:rPr>
                <a:t>carentes </a:t>
              </a:r>
            </a:p>
            <a:p>
              <a:r>
                <a:rPr lang="es-ES_tradnl" sz="1400">
                  <a:latin typeface="Calibri" pitchFamily="34" charset="0"/>
                </a:rPr>
                <a:t>de Energía</a:t>
              </a:r>
            </a:p>
            <a:p>
              <a:endParaRPr lang="es-ES_tradnl" sz="1400">
                <a:latin typeface="Calibri" pitchFamily="34" charset="0"/>
              </a:endParaRPr>
            </a:p>
            <a:p>
              <a:r>
                <a:rPr lang="es-ES_tradnl" sz="1400">
                  <a:solidFill>
                    <a:srgbClr val="000099"/>
                  </a:solidFill>
                  <a:latin typeface="Calibri" pitchFamily="34" charset="0"/>
                </a:rPr>
                <a:t>CO</a:t>
              </a:r>
              <a:r>
                <a:rPr lang="es-ES_tradnl" sz="1400" baseline="-18000">
                  <a:solidFill>
                    <a:srgbClr val="000099"/>
                  </a:solidFill>
                  <a:latin typeface="Calibri" pitchFamily="34" charset="0"/>
                </a:rPr>
                <a:t>2</a:t>
              </a:r>
            </a:p>
            <a:p>
              <a:r>
                <a:rPr lang="es-ES_tradnl" sz="1400">
                  <a:solidFill>
                    <a:srgbClr val="660066"/>
                  </a:solidFill>
                  <a:latin typeface="Calibri" pitchFamily="34" charset="0"/>
                </a:rPr>
                <a:t>H</a:t>
              </a:r>
              <a:r>
                <a:rPr lang="es-ES_tradnl" sz="1400" baseline="-18000">
                  <a:solidFill>
                    <a:srgbClr val="660066"/>
                  </a:solidFill>
                  <a:latin typeface="Calibri" pitchFamily="34" charset="0"/>
                </a:rPr>
                <a:t>2</a:t>
              </a:r>
              <a:r>
                <a:rPr lang="es-ES_tradnl" sz="1400">
                  <a:solidFill>
                    <a:srgbClr val="660066"/>
                  </a:solidFill>
                  <a:latin typeface="Calibri" pitchFamily="34" charset="0"/>
                </a:rPr>
                <a:t>O</a:t>
              </a:r>
            </a:p>
            <a:p>
              <a:r>
                <a:rPr lang="es-ES_tradnl" sz="1200">
                  <a:latin typeface="Calibri" pitchFamily="34" charset="0"/>
                </a:rPr>
                <a:t>NH</a:t>
              </a:r>
              <a:r>
                <a:rPr lang="es-ES_tradnl" sz="1200" baseline="-18000">
                  <a:latin typeface="Calibri" pitchFamily="34" charset="0"/>
                </a:rPr>
                <a:t>3</a:t>
              </a:r>
            </a:p>
          </p:txBody>
        </p:sp>
      </p:grpSp>
      <p:sp>
        <p:nvSpPr>
          <p:cNvPr id="37896" name="Oval 8"/>
          <p:cNvSpPr>
            <a:spLocks noChangeArrowheads="1"/>
          </p:cNvSpPr>
          <p:nvPr/>
        </p:nvSpPr>
        <p:spPr bwMode="auto">
          <a:xfrm>
            <a:off x="2411413" y="2708275"/>
            <a:ext cx="1296987" cy="1296988"/>
          </a:xfrm>
          <a:prstGeom prst="ellipse">
            <a:avLst/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s-ES_tradnl" sz="1400">
                <a:latin typeface="Calibri" pitchFamily="34" charset="0"/>
              </a:rPr>
              <a:t>NAD</a:t>
            </a:r>
            <a:r>
              <a:rPr lang="es-ES_tradnl" sz="1400" baseline="24000">
                <a:latin typeface="Calibri" pitchFamily="34" charset="0"/>
              </a:rPr>
              <a:t>+</a:t>
            </a:r>
          </a:p>
          <a:p>
            <a:r>
              <a:rPr lang="es-ES_tradnl" sz="1400">
                <a:latin typeface="Calibri" pitchFamily="34" charset="0"/>
              </a:rPr>
              <a:t>NADP</a:t>
            </a:r>
            <a:r>
              <a:rPr lang="es-ES_tradnl" sz="1400" baseline="26000">
                <a:latin typeface="Calibri" pitchFamily="34" charset="0"/>
              </a:rPr>
              <a:t>+</a:t>
            </a:r>
          </a:p>
          <a:p>
            <a:r>
              <a:rPr lang="es-ES_tradnl" sz="1400">
                <a:latin typeface="Calibri" pitchFamily="34" charset="0"/>
              </a:rPr>
              <a:t>FAD</a:t>
            </a:r>
          </a:p>
          <a:p>
            <a:r>
              <a:rPr lang="es-ES_tradnl" sz="1400">
                <a:latin typeface="Calibri" pitchFamily="34" charset="0"/>
              </a:rPr>
              <a:t>ADP+HPO</a:t>
            </a:r>
            <a:r>
              <a:rPr lang="es-ES_tradnl" sz="1400" baseline="-18000">
                <a:latin typeface="Calibri" pitchFamily="34" charset="0"/>
              </a:rPr>
              <a:t>4</a:t>
            </a:r>
            <a:r>
              <a:rPr lang="es-ES_tradnl" sz="1400" baseline="24000">
                <a:latin typeface="Calibri" pitchFamily="34" charset="0"/>
              </a:rPr>
              <a:t>2-</a:t>
            </a:r>
          </a:p>
          <a:p>
            <a:endParaRPr lang="es-ES_tradnl" sz="1400">
              <a:latin typeface="Calibri" pitchFamily="34" charset="0"/>
            </a:endParaRPr>
          </a:p>
        </p:txBody>
      </p: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2916238" y="2060575"/>
            <a:ext cx="3629025" cy="1944688"/>
            <a:chOff x="1837" y="1298"/>
            <a:chExt cx="2286" cy="1225"/>
          </a:xfrm>
        </p:grpSpPr>
        <p:grpSp>
          <p:nvGrpSpPr>
            <p:cNvPr id="4" name="Group 13"/>
            <p:cNvGrpSpPr>
              <a:grpSpLocks/>
            </p:cNvGrpSpPr>
            <p:nvPr/>
          </p:nvGrpSpPr>
          <p:grpSpPr bwMode="auto">
            <a:xfrm>
              <a:off x="2743" y="1706"/>
              <a:ext cx="1380" cy="817"/>
              <a:chOff x="2743" y="1706"/>
              <a:chExt cx="1380" cy="817"/>
            </a:xfrm>
          </p:grpSpPr>
          <p:sp>
            <p:nvSpPr>
              <p:cNvPr id="18445" name="Oval 10"/>
              <p:cNvSpPr>
                <a:spLocks noChangeArrowheads="1"/>
              </p:cNvSpPr>
              <p:nvPr/>
            </p:nvSpPr>
            <p:spPr bwMode="auto">
              <a:xfrm>
                <a:off x="2743" y="1706"/>
                <a:ext cx="817" cy="817"/>
              </a:xfrm>
              <a:prstGeom prst="ellipse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s-ES_tradnl" sz="1400">
                    <a:latin typeface="Calibri" pitchFamily="34" charset="0"/>
                  </a:rPr>
                  <a:t>NADH</a:t>
                </a:r>
                <a:endParaRPr lang="es-ES_tradnl" sz="1400" baseline="24000">
                  <a:latin typeface="Calibri" pitchFamily="34" charset="0"/>
                </a:endParaRPr>
              </a:p>
              <a:p>
                <a:r>
                  <a:rPr lang="es-ES_tradnl" sz="1400">
                    <a:latin typeface="Calibri" pitchFamily="34" charset="0"/>
                  </a:rPr>
                  <a:t>NADPH</a:t>
                </a:r>
                <a:endParaRPr lang="es-ES_tradnl" sz="1400" baseline="26000">
                  <a:latin typeface="Calibri" pitchFamily="34" charset="0"/>
                </a:endParaRPr>
              </a:p>
              <a:p>
                <a:r>
                  <a:rPr lang="es-ES_tradnl" sz="1400">
                    <a:latin typeface="Calibri" pitchFamily="34" charset="0"/>
                  </a:rPr>
                  <a:t>FADH</a:t>
                </a:r>
                <a:r>
                  <a:rPr lang="es-ES_tradnl" sz="1400" baseline="-18000">
                    <a:latin typeface="Calibri" pitchFamily="34" charset="0"/>
                  </a:rPr>
                  <a:t>2</a:t>
                </a:r>
              </a:p>
              <a:p>
                <a:r>
                  <a:rPr lang="es-ES_tradnl" sz="1400" b="1">
                    <a:solidFill>
                      <a:srgbClr val="FF0000"/>
                    </a:solidFill>
                    <a:latin typeface="Calibri" pitchFamily="34" charset="0"/>
                  </a:rPr>
                  <a:t>ATP</a:t>
                </a:r>
                <a:endParaRPr lang="es-ES_tradnl" sz="1400" b="1" baseline="24000">
                  <a:solidFill>
                    <a:srgbClr val="FF0000"/>
                  </a:solidFill>
                  <a:latin typeface="Calibri" pitchFamily="34" charset="0"/>
                </a:endParaRPr>
              </a:p>
              <a:p>
                <a:endParaRPr lang="es-ES_tradnl" sz="1400" baseline="-18000">
                  <a:latin typeface="Calibri" pitchFamily="34" charset="0"/>
                </a:endParaRPr>
              </a:p>
            </p:txBody>
          </p:sp>
          <p:sp>
            <p:nvSpPr>
              <p:cNvPr id="18446" name="Text Box 12"/>
              <p:cNvSpPr txBox="1">
                <a:spLocks noChangeArrowheads="1"/>
              </p:cNvSpPr>
              <p:nvPr/>
            </p:nvSpPr>
            <p:spPr bwMode="auto">
              <a:xfrm>
                <a:off x="3560" y="1932"/>
                <a:ext cx="563" cy="332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ES_tradnl" sz="1400" dirty="0">
                    <a:latin typeface="Calibri" pitchFamily="34" charset="0"/>
                  </a:rPr>
                  <a:t>Energía </a:t>
                </a:r>
              </a:p>
              <a:p>
                <a:r>
                  <a:rPr lang="es-ES_tradnl" sz="1400" dirty="0">
                    <a:latin typeface="Calibri" pitchFamily="34" charset="0"/>
                  </a:rPr>
                  <a:t>Química</a:t>
                </a:r>
              </a:p>
            </p:txBody>
          </p:sp>
        </p:grpSp>
        <p:sp>
          <p:nvSpPr>
            <p:cNvPr id="18444" name="AutoShape 14"/>
            <p:cNvSpPr>
              <a:spLocks noChangeArrowheads="1"/>
            </p:cNvSpPr>
            <p:nvPr/>
          </p:nvSpPr>
          <p:spPr bwMode="auto">
            <a:xfrm>
              <a:off x="1837" y="1298"/>
              <a:ext cx="1587" cy="363"/>
            </a:xfrm>
            <a:prstGeom prst="curvedDownArrow">
              <a:avLst>
                <a:gd name="adj1" fmla="val 87438"/>
                <a:gd name="adj2" fmla="val 174876"/>
                <a:gd name="adj3" fmla="val 33333"/>
              </a:avLst>
            </a:prstGeom>
            <a:solidFill>
              <a:srgbClr val="FF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</p:grpSp>
      <p:sp>
        <p:nvSpPr>
          <p:cNvPr id="37903" name="Text Box 15"/>
          <p:cNvSpPr txBox="1">
            <a:spLocks noChangeArrowheads="1"/>
          </p:cNvSpPr>
          <p:nvPr/>
        </p:nvSpPr>
        <p:spPr bwMode="auto">
          <a:xfrm>
            <a:off x="6516688" y="4149725"/>
            <a:ext cx="1816651" cy="1692771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1400" dirty="0">
                <a:latin typeface="Calibri" pitchFamily="34" charset="0"/>
              </a:rPr>
              <a:t>Moléculas </a:t>
            </a:r>
          </a:p>
          <a:p>
            <a:r>
              <a:rPr lang="es-ES_tradnl" sz="1400" dirty="0">
                <a:latin typeface="Calibri" pitchFamily="34" charset="0"/>
              </a:rPr>
              <a:t>Precursoras</a:t>
            </a:r>
          </a:p>
          <a:p>
            <a:endParaRPr lang="es-ES_tradnl" sz="1400" dirty="0">
              <a:latin typeface="Calibri" pitchFamily="34" charset="0"/>
            </a:endParaRPr>
          </a:p>
          <a:p>
            <a:r>
              <a:rPr lang="es-ES_tradnl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Monosacáridos</a:t>
            </a:r>
            <a:endParaRPr lang="es-ES_tradnl" sz="2000" b="1" baseline="-18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r>
              <a:rPr lang="es-ES_tradnl" sz="1400" dirty="0">
                <a:solidFill>
                  <a:srgbClr val="660066"/>
                </a:solidFill>
                <a:latin typeface="Calibri" pitchFamily="34" charset="0"/>
              </a:rPr>
              <a:t>Ácidos grasos</a:t>
            </a:r>
          </a:p>
          <a:p>
            <a:r>
              <a:rPr lang="es-ES_tradnl" sz="1400" dirty="0">
                <a:latin typeface="Calibri" pitchFamily="34" charset="0"/>
              </a:rPr>
              <a:t>Aminoácidos</a:t>
            </a:r>
          </a:p>
          <a:p>
            <a:r>
              <a:rPr lang="es-ES_tradnl" sz="1400" dirty="0">
                <a:solidFill>
                  <a:srgbClr val="008000"/>
                </a:solidFill>
                <a:latin typeface="Calibri" pitchFamily="34" charset="0"/>
              </a:rPr>
              <a:t>Bases nitrogenadas</a:t>
            </a:r>
            <a:endParaRPr lang="es-ES_tradnl" sz="1400" baseline="-18000" dirty="0">
              <a:solidFill>
                <a:srgbClr val="008000"/>
              </a:solidFill>
              <a:latin typeface="Calibri" pitchFamily="34" charset="0"/>
            </a:endParaRPr>
          </a:p>
        </p:txBody>
      </p:sp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534988" y="4076700"/>
            <a:ext cx="5692775" cy="1836738"/>
            <a:chOff x="337" y="2568"/>
            <a:chExt cx="3586" cy="1157"/>
          </a:xfrm>
        </p:grpSpPr>
        <p:sp>
          <p:nvSpPr>
            <p:cNvPr id="18440" name="AutoShape 16"/>
            <p:cNvSpPr>
              <a:spLocks noChangeArrowheads="1"/>
            </p:cNvSpPr>
            <p:nvPr/>
          </p:nvSpPr>
          <p:spPr bwMode="auto">
            <a:xfrm>
              <a:off x="1383" y="2750"/>
              <a:ext cx="2540" cy="862"/>
            </a:xfrm>
            <a:prstGeom prst="leftArrow">
              <a:avLst>
                <a:gd name="adj1" fmla="val 41296"/>
                <a:gd name="adj2" fmla="val 5687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s-ES_tradnl">
                  <a:solidFill>
                    <a:srgbClr val="000099"/>
                  </a:solidFill>
                  <a:latin typeface="Calibri" pitchFamily="34" charset="0"/>
                </a:rPr>
                <a:t>VIAS ANABOLICAS</a:t>
              </a:r>
            </a:p>
            <a:p>
              <a:r>
                <a:rPr lang="es-ES_tradnl">
                  <a:solidFill>
                    <a:srgbClr val="000099"/>
                  </a:solidFill>
                  <a:latin typeface="Calibri" pitchFamily="34" charset="0"/>
                </a:rPr>
                <a:t>(Síntesis reductora)</a:t>
              </a:r>
            </a:p>
          </p:txBody>
        </p:sp>
        <p:sp>
          <p:nvSpPr>
            <p:cNvPr id="18441" name="Text Box 18"/>
            <p:cNvSpPr txBox="1">
              <a:spLocks noChangeArrowheads="1"/>
            </p:cNvSpPr>
            <p:nvPr/>
          </p:nvSpPr>
          <p:spPr bwMode="auto">
            <a:xfrm>
              <a:off x="337" y="2659"/>
              <a:ext cx="991" cy="1066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1400" dirty="0">
                  <a:latin typeface="Calibri" pitchFamily="34" charset="0"/>
                </a:rPr>
                <a:t>Macromoléculas </a:t>
              </a:r>
            </a:p>
            <a:p>
              <a:r>
                <a:rPr lang="es-ES_tradnl" sz="1400" dirty="0">
                  <a:latin typeface="Calibri" pitchFamily="34" charset="0"/>
                </a:rPr>
                <a:t>Celulares</a:t>
              </a:r>
            </a:p>
            <a:p>
              <a:endParaRPr lang="es-ES_tradnl" sz="1400" dirty="0">
                <a:latin typeface="Calibri" pitchFamily="34" charset="0"/>
              </a:endParaRPr>
            </a:p>
            <a:p>
              <a:r>
                <a:rPr lang="es-ES_tradnl" sz="2000" b="1" dirty="0">
                  <a:solidFill>
                    <a:srgbClr val="C00000"/>
                  </a:solidFill>
                  <a:latin typeface="Calibri" pitchFamily="34" charset="0"/>
                </a:rPr>
                <a:t>Polisacáridos</a:t>
              </a:r>
              <a:endParaRPr lang="es-ES_tradnl" sz="2000" b="1" baseline="-18000" dirty="0">
                <a:solidFill>
                  <a:srgbClr val="C00000"/>
                </a:solidFill>
                <a:latin typeface="Calibri" pitchFamily="34" charset="0"/>
              </a:endParaRPr>
            </a:p>
            <a:p>
              <a:r>
                <a:rPr lang="es-ES_tradnl" sz="1400" dirty="0">
                  <a:solidFill>
                    <a:srgbClr val="660066"/>
                  </a:solidFill>
                  <a:latin typeface="Calibri" pitchFamily="34" charset="0"/>
                </a:rPr>
                <a:t>Lípidos</a:t>
              </a:r>
            </a:p>
            <a:p>
              <a:r>
                <a:rPr lang="es-ES_tradnl" sz="1400" dirty="0">
                  <a:latin typeface="Calibri" pitchFamily="34" charset="0"/>
                </a:rPr>
                <a:t>Proteínas</a:t>
              </a:r>
            </a:p>
            <a:p>
              <a:r>
                <a:rPr lang="es-ES_tradnl" sz="1400" dirty="0">
                  <a:solidFill>
                    <a:srgbClr val="008000"/>
                  </a:solidFill>
                  <a:latin typeface="Calibri" pitchFamily="34" charset="0"/>
                </a:rPr>
                <a:t>Ácidos </a:t>
              </a:r>
              <a:r>
                <a:rPr lang="es-ES_tradnl" sz="1400" dirty="0" err="1">
                  <a:solidFill>
                    <a:srgbClr val="008000"/>
                  </a:solidFill>
                  <a:latin typeface="Calibri" pitchFamily="34" charset="0"/>
                </a:rPr>
                <a:t>Nucleicos</a:t>
              </a:r>
              <a:endParaRPr lang="es-ES_tradnl" sz="1400" baseline="-18000" dirty="0">
                <a:solidFill>
                  <a:srgbClr val="008000"/>
                </a:solidFill>
                <a:latin typeface="Calibri" pitchFamily="34" charset="0"/>
              </a:endParaRPr>
            </a:p>
          </p:txBody>
        </p:sp>
        <p:sp>
          <p:nvSpPr>
            <p:cNvPr id="18442" name="AutoShape 19"/>
            <p:cNvSpPr>
              <a:spLocks noChangeArrowheads="1"/>
            </p:cNvSpPr>
            <p:nvPr/>
          </p:nvSpPr>
          <p:spPr bwMode="auto">
            <a:xfrm flipH="1">
              <a:off x="1791" y="2568"/>
              <a:ext cx="1497" cy="408"/>
            </a:xfrm>
            <a:prstGeom prst="curvedUpArrow">
              <a:avLst>
                <a:gd name="adj1" fmla="val 73382"/>
                <a:gd name="adj2" fmla="val 146765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</p:grpSp>
      <p:sp>
        <p:nvSpPr>
          <p:cNvPr id="17" name="16 CuadroTexto"/>
          <p:cNvSpPr txBox="1"/>
          <p:nvPr/>
        </p:nvSpPr>
        <p:spPr>
          <a:xfrm>
            <a:off x="7072330" y="142852"/>
            <a:ext cx="1781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b="1" dirty="0" smtClean="0">
                <a:solidFill>
                  <a:srgbClr val="C00000"/>
                </a:solidFill>
                <a:latin typeface="Comic Sans MS" pitchFamily="66" charset="0"/>
              </a:rPr>
              <a:t>Repasemos….</a:t>
            </a:r>
            <a:endParaRPr lang="es-AR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animBg="1"/>
      <p:bldP spid="37896" grpId="0" animBg="1"/>
      <p:bldP spid="3790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4"/>
          <p:cNvSpPr txBox="1">
            <a:spLocks noChangeArrowheads="1"/>
          </p:cNvSpPr>
          <p:nvPr/>
        </p:nvSpPr>
        <p:spPr bwMode="auto">
          <a:xfrm>
            <a:off x="0" y="214313"/>
            <a:ext cx="9144000" cy="584200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3200" b="1">
                <a:solidFill>
                  <a:srgbClr val="0000FF"/>
                </a:solidFill>
              </a:rPr>
              <a:t>Sentido biológico del Metabolismo</a:t>
            </a: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1331913" y="3989388"/>
            <a:ext cx="28717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800">
                <a:latin typeface="Calibri" pitchFamily="34" charset="0"/>
              </a:rPr>
              <a:t>DEGRADACION</a:t>
            </a:r>
          </a:p>
        </p:txBody>
      </p: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5219700" y="3989388"/>
            <a:ext cx="18018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800">
                <a:solidFill>
                  <a:srgbClr val="000099"/>
                </a:solidFill>
                <a:latin typeface="Calibri" pitchFamily="34" charset="0"/>
              </a:rPr>
              <a:t>SINTESIS</a:t>
            </a:r>
          </a:p>
        </p:txBody>
      </p:sp>
      <p:sp>
        <p:nvSpPr>
          <p:cNvPr id="19461" name="Text Box 9"/>
          <p:cNvSpPr txBox="1">
            <a:spLocks noChangeArrowheads="1"/>
          </p:cNvSpPr>
          <p:nvPr/>
        </p:nvSpPr>
        <p:spPr bwMode="auto">
          <a:xfrm>
            <a:off x="642938" y="2428875"/>
            <a:ext cx="79930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_tradnl" sz="2000" b="1">
                <a:solidFill>
                  <a:schemeClr val="hlink"/>
                </a:solidFill>
              </a:rPr>
              <a:t>3- Utilizar los productos de la degradación como precursores para la </a:t>
            </a:r>
            <a:r>
              <a:rPr lang="es-ES_tradnl" sz="2000" b="1">
                <a:solidFill>
                  <a:srgbClr val="C00000"/>
                </a:solidFill>
              </a:rPr>
              <a:t>síntesis</a:t>
            </a:r>
            <a:r>
              <a:rPr lang="es-ES_tradnl" sz="2000" b="1">
                <a:solidFill>
                  <a:schemeClr val="hlink"/>
                </a:solidFill>
              </a:rPr>
              <a:t> de moléculas constituyentes de órganos y tejidos y otras sustancias necesarias para su funcionamiento.</a:t>
            </a:r>
          </a:p>
        </p:txBody>
      </p:sp>
      <p:sp>
        <p:nvSpPr>
          <p:cNvPr id="19462" name="6 CuadroTexto"/>
          <p:cNvSpPr txBox="1">
            <a:spLocks noChangeArrowheads="1"/>
          </p:cNvSpPr>
          <p:nvPr/>
        </p:nvSpPr>
        <p:spPr bwMode="auto">
          <a:xfrm>
            <a:off x="857250" y="1071563"/>
            <a:ext cx="76152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000" b="1">
                <a:solidFill>
                  <a:schemeClr val="hlink"/>
                </a:solidFill>
              </a:rPr>
              <a:t>1- </a:t>
            </a:r>
            <a:r>
              <a:rPr lang="es-ES_tradnl" sz="2000" b="1">
                <a:solidFill>
                  <a:srgbClr val="C00000"/>
                </a:solidFill>
              </a:rPr>
              <a:t>Obtener energía </a:t>
            </a:r>
            <a:r>
              <a:rPr lang="es-ES_tradnl" sz="2000" b="1">
                <a:solidFill>
                  <a:schemeClr val="hlink"/>
                </a:solidFill>
              </a:rPr>
              <a:t>y </a:t>
            </a:r>
            <a:r>
              <a:rPr lang="es-ES_tradnl" sz="2000" b="1">
                <a:solidFill>
                  <a:srgbClr val="C00000"/>
                </a:solidFill>
              </a:rPr>
              <a:t>poder reductor </a:t>
            </a:r>
            <a:r>
              <a:rPr lang="es-ES_tradnl" sz="2000" b="1">
                <a:solidFill>
                  <a:schemeClr val="hlink"/>
                </a:solidFill>
              </a:rPr>
              <a:t>a partir de los nutrientes</a:t>
            </a:r>
            <a:endParaRPr lang="es-AR" sz="2000" b="1"/>
          </a:p>
        </p:txBody>
      </p:sp>
      <p:sp>
        <p:nvSpPr>
          <p:cNvPr id="19463" name="7 CuadroTexto"/>
          <p:cNvSpPr txBox="1">
            <a:spLocks noChangeArrowheads="1"/>
          </p:cNvSpPr>
          <p:nvPr/>
        </p:nvSpPr>
        <p:spPr bwMode="auto">
          <a:xfrm>
            <a:off x="1285875" y="1643063"/>
            <a:ext cx="67929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000" b="1">
                <a:solidFill>
                  <a:schemeClr val="hlink"/>
                </a:solidFill>
              </a:rPr>
              <a:t>2-</a:t>
            </a:r>
            <a:r>
              <a:rPr lang="es-ES_tradnl" sz="2000" b="1">
                <a:solidFill>
                  <a:srgbClr val="C00000"/>
                </a:solidFill>
              </a:rPr>
              <a:t> Degradar </a:t>
            </a:r>
            <a:r>
              <a:rPr lang="es-ES_tradnl" sz="2000" b="1">
                <a:solidFill>
                  <a:schemeClr val="hlink"/>
                </a:solidFill>
              </a:rPr>
              <a:t>compuestos ingeridos con los alimentos, </a:t>
            </a:r>
          </a:p>
          <a:p>
            <a:r>
              <a:rPr lang="es-ES_tradnl" sz="2000" b="1">
                <a:solidFill>
                  <a:schemeClr val="hlink"/>
                </a:solidFill>
              </a:rPr>
              <a:t>o los de reserva, en productos m</a:t>
            </a:r>
            <a:r>
              <a:rPr lang="en-US" sz="2000" b="1">
                <a:solidFill>
                  <a:schemeClr val="hlink"/>
                </a:solidFill>
              </a:rPr>
              <a:t>á</a:t>
            </a:r>
            <a:r>
              <a:rPr lang="es-ES_tradnl" sz="2000" b="1">
                <a:solidFill>
                  <a:schemeClr val="hlink"/>
                </a:solidFill>
              </a:rPr>
              <a:t>s simples</a:t>
            </a:r>
            <a:endParaRPr lang="es-AR" sz="2000" b="1"/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928688" y="1071563"/>
            <a:ext cx="7572375" cy="369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/>
              <a:t>                                                                                               </a:t>
            </a:r>
            <a:endParaRPr lang="es-AR"/>
          </a:p>
        </p:txBody>
      </p:sp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1071563" y="1639888"/>
            <a:ext cx="6981825" cy="646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/>
              <a:t>                                                                                                          </a:t>
            </a:r>
          </a:p>
          <a:p>
            <a:endParaRPr lang="es-AR"/>
          </a:p>
        </p:txBody>
      </p:sp>
      <p:sp>
        <p:nvSpPr>
          <p:cNvPr id="13" name="12 CuadroTexto"/>
          <p:cNvSpPr txBox="1">
            <a:spLocks noChangeArrowheads="1"/>
          </p:cNvSpPr>
          <p:nvPr/>
        </p:nvSpPr>
        <p:spPr bwMode="auto">
          <a:xfrm>
            <a:off x="579438" y="2505075"/>
            <a:ext cx="8135937" cy="923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/>
              <a:t>                                                                                                                            </a:t>
            </a:r>
          </a:p>
          <a:p>
            <a:endParaRPr lang="es-ES_tradnl"/>
          </a:p>
          <a:p>
            <a:endParaRPr lang="es-AR"/>
          </a:p>
        </p:txBody>
      </p:sp>
      <p:sp>
        <p:nvSpPr>
          <p:cNvPr id="12" name="11 CuadroTexto"/>
          <p:cNvSpPr txBox="1"/>
          <p:nvPr/>
        </p:nvSpPr>
        <p:spPr>
          <a:xfrm>
            <a:off x="7362775" y="742874"/>
            <a:ext cx="1781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b="1" dirty="0" smtClean="0">
                <a:solidFill>
                  <a:srgbClr val="C00000"/>
                </a:solidFill>
                <a:latin typeface="Comic Sans MS" pitchFamily="66" charset="0"/>
              </a:rPr>
              <a:t>Repasemos….</a:t>
            </a:r>
            <a:endParaRPr lang="es-AR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3687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3687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1" grpId="0"/>
      <p:bldP spid="36871" grpId="1"/>
      <p:bldP spid="36872" grpId="0"/>
      <p:bldP spid="36872" grpId="1"/>
      <p:bldP spid="9" grpId="0" animBg="1"/>
      <p:bldP spid="11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713" y="476250"/>
            <a:ext cx="4537075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357188" y="0"/>
            <a:ext cx="8286750" cy="523875"/>
          </a:xfrm>
          <a:prstGeom prst="rect">
            <a:avLst/>
          </a:prstGeom>
          <a:gradFill rotWithShape="0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/>
          </a:gradFill>
          <a:ln w="31750">
            <a:solidFill>
              <a:srgbClr val="9933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ES_tradnl" sz="2800" b="1">
                <a:solidFill>
                  <a:srgbClr val="0000FF"/>
                </a:solidFill>
                <a:latin typeface="Dotum" pitchFamily="34" charset="-127"/>
                <a:ea typeface="Dotum" pitchFamily="34" charset="-127"/>
              </a:rPr>
              <a:t>METABOLISMO INTERMEDIO</a:t>
            </a: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6572250" y="1214438"/>
            <a:ext cx="2397125" cy="1631950"/>
          </a:xfrm>
          <a:prstGeom prst="rect">
            <a:avLst/>
          </a:prstGeom>
          <a:noFill/>
          <a:ln w="25400">
            <a:solidFill>
              <a:srgbClr val="9933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000" b="1" i="1" dirty="0">
                <a:solidFill>
                  <a:srgbClr val="660066"/>
                </a:solidFill>
                <a:latin typeface="Calibri" pitchFamily="34" charset="0"/>
              </a:rPr>
              <a:t>Conjunto de reacciones químicas que tienen lugar en las células o en el organismo</a:t>
            </a:r>
          </a:p>
        </p:txBody>
      </p:sp>
      <p:sp>
        <p:nvSpPr>
          <p:cNvPr id="9" name="8 Flecha abajo"/>
          <p:cNvSpPr/>
          <p:nvPr/>
        </p:nvSpPr>
        <p:spPr>
          <a:xfrm>
            <a:off x="7715250" y="2928938"/>
            <a:ext cx="142875" cy="7858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6572250" y="3797300"/>
            <a:ext cx="2397125" cy="1201738"/>
          </a:xfrm>
          <a:prstGeom prst="rect">
            <a:avLst/>
          </a:prstGeom>
          <a:noFill/>
          <a:ln w="25400">
            <a:solidFill>
              <a:srgbClr val="9933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400" b="1">
                <a:solidFill>
                  <a:srgbClr val="FF0000"/>
                </a:solidFill>
                <a:latin typeface="Dotum" pitchFamily="34" charset="-127"/>
                <a:ea typeface="Dotum" pitchFamily="34" charset="-127"/>
              </a:rPr>
              <a:t>VÍAS</a:t>
            </a:r>
            <a:r>
              <a:rPr lang="es-ES_tradnl" sz="2400" b="1">
                <a:solidFill>
                  <a:srgbClr val="660066"/>
                </a:solidFill>
                <a:latin typeface="Dotum" pitchFamily="34" charset="-127"/>
                <a:ea typeface="Dotum" pitchFamily="34" charset="-127"/>
              </a:rPr>
              <a:t> ó </a:t>
            </a:r>
          </a:p>
          <a:p>
            <a:pPr algn="ctr"/>
            <a:r>
              <a:rPr lang="es-ES_tradnl" sz="2400" b="1">
                <a:solidFill>
                  <a:srgbClr val="FF0000"/>
                </a:solidFill>
                <a:latin typeface="Dotum" pitchFamily="34" charset="-127"/>
                <a:ea typeface="Dotum" pitchFamily="34" charset="-127"/>
              </a:rPr>
              <a:t>RUTAS METABÓLICAS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7072330" y="142852"/>
            <a:ext cx="1781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b="1" dirty="0" smtClean="0">
                <a:solidFill>
                  <a:srgbClr val="C00000"/>
                </a:solidFill>
                <a:latin typeface="Comic Sans MS" pitchFamily="66" charset="0"/>
              </a:rPr>
              <a:t>Repasemos….</a:t>
            </a:r>
            <a:endParaRPr lang="es-AR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0" grpId="0" animBg="1"/>
      <p:bldP spid="2061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4"/>
          <p:cNvSpPr txBox="1">
            <a:spLocks noChangeArrowheads="1"/>
          </p:cNvSpPr>
          <p:nvPr/>
        </p:nvSpPr>
        <p:spPr bwMode="auto">
          <a:xfrm>
            <a:off x="1428750" y="357188"/>
            <a:ext cx="62055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>
                <a:solidFill>
                  <a:srgbClr val="000099"/>
                </a:solidFill>
                <a:latin typeface="Calibri" pitchFamily="34" charset="0"/>
              </a:rPr>
              <a:t>Esquemas de distintos tipos de Vías Metabólicas</a:t>
            </a:r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2278063" y="1412875"/>
            <a:ext cx="3698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 b="1">
                <a:solidFill>
                  <a:srgbClr val="000099"/>
                </a:solidFill>
                <a:latin typeface="Calibri" pitchFamily="34" charset="0"/>
              </a:rPr>
              <a:t>A</a:t>
            </a:r>
          </a:p>
        </p:txBody>
      </p:sp>
      <p:grpSp>
        <p:nvGrpSpPr>
          <p:cNvPr id="2" name="Group 87"/>
          <p:cNvGrpSpPr>
            <a:grpSpLocks/>
          </p:cNvGrpSpPr>
          <p:nvPr/>
        </p:nvGrpSpPr>
        <p:grpSpPr bwMode="auto">
          <a:xfrm>
            <a:off x="2682875" y="1125538"/>
            <a:ext cx="1125538" cy="744537"/>
            <a:chOff x="1292" y="618"/>
            <a:chExt cx="709" cy="469"/>
          </a:xfrm>
        </p:grpSpPr>
        <p:sp>
          <p:nvSpPr>
            <p:cNvPr id="25677" name="Text Box 6"/>
            <p:cNvSpPr txBox="1">
              <a:spLocks noChangeArrowheads="1"/>
            </p:cNvSpPr>
            <p:nvPr/>
          </p:nvSpPr>
          <p:spPr bwMode="auto">
            <a:xfrm>
              <a:off x="1746" y="799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>
                  <a:solidFill>
                    <a:srgbClr val="000099"/>
                  </a:solidFill>
                  <a:latin typeface="Calibri" pitchFamily="34" charset="0"/>
                </a:rPr>
                <a:t>B</a:t>
              </a:r>
            </a:p>
          </p:txBody>
        </p:sp>
        <p:sp>
          <p:nvSpPr>
            <p:cNvPr id="25678" name="Line 10"/>
            <p:cNvSpPr>
              <a:spLocks noChangeShapeType="1"/>
            </p:cNvSpPr>
            <p:nvPr/>
          </p:nvSpPr>
          <p:spPr bwMode="auto">
            <a:xfrm>
              <a:off x="1292" y="935"/>
              <a:ext cx="45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5679" name="Text Box 14"/>
            <p:cNvSpPr txBox="1">
              <a:spLocks noChangeArrowheads="1"/>
            </p:cNvSpPr>
            <p:nvPr/>
          </p:nvSpPr>
          <p:spPr bwMode="auto">
            <a:xfrm>
              <a:off x="1387" y="618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i="1">
                  <a:solidFill>
                    <a:srgbClr val="FF0000"/>
                  </a:solidFill>
                  <a:latin typeface="Calibri" pitchFamily="34" charset="0"/>
                </a:rPr>
                <a:t>a</a:t>
              </a:r>
            </a:p>
          </p:txBody>
        </p:sp>
      </p:grpSp>
      <p:grpSp>
        <p:nvGrpSpPr>
          <p:cNvPr id="3" name="Group 88"/>
          <p:cNvGrpSpPr>
            <a:grpSpLocks/>
          </p:cNvGrpSpPr>
          <p:nvPr/>
        </p:nvGrpSpPr>
        <p:grpSpPr bwMode="auto">
          <a:xfrm>
            <a:off x="3762375" y="1125538"/>
            <a:ext cx="1125538" cy="744537"/>
            <a:chOff x="1972" y="618"/>
            <a:chExt cx="709" cy="469"/>
          </a:xfrm>
        </p:grpSpPr>
        <p:sp>
          <p:nvSpPr>
            <p:cNvPr id="25674" name="Text Box 7"/>
            <p:cNvSpPr txBox="1">
              <a:spLocks noChangeArrowheads="1"/>
            </p:cNvSpPr>
            <p:nvPr/>
          </p:nvSpPr>
          <p:spPr bwMode="auto">
            <a:xfrm>
              <a:off x="2426" y="799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>
                  <a:solidFill>
                    <a:srgbClr val="000099"/>
                  </a:solidFill>
                  <a:latin typeface="Calibri" pitchFamily="34" charset="0"/>
                </a:rPr>
                <a:t>C</a:t>
              </a:r>
            </a:p>
          </p:txBody>
        </p:sp>
        <p:sp>
          <p:nvSpPr>
            <p:cNvPr id="25675" name="Line 11"/>
            <p:cNvSpPr>
              <a:spLocks noChangeShapeType="1"/>
            </p:cNvSpPr>
            <p:nvPr/>
          </p:nvSpPr>
          <p:spPr bwMode="auto">
            <a:xfrm>
              <a:off x="1972" y="935"/>
              <a:ext cx="45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5676" name="Text Box 15"/>
            <p:cNvSpPr txBox="1">
              <a:spLocks noChangeArrowheads="1"/>
            </p:cNvSpPr>
            <p:nvPr/>
          </p:nvSpPr>
          <p:spPr bwMode="auto">
            <a:xfrm>
              <a:off x="2064" y="618"/>
              <a:ext cx="21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i="1">
                  <a:solidFill>
                    <a:srgbClr val="FF0000"/>
                  </a:solidFill>
                  <a:latin typeface="Calibri" pitchFamily="34" charset="0"/>
                </a:rPr>
                <a:t>b</a:t>
              </a:r>
            </a:p>
          </p:txBody>
        </p:sp>
      </p:grpSp>
      <p:grpSp>
        <p:nvGrpSpPr>
          <p:cNvPr id="4" name="Group 89"/>
          <p:cNvGrpSpPr>
            <a:grpSpLocks/>
          </p:cNvGrpSpPr>
          <p:nvPr/>
        </p:nvGrpSpPr>
        <p:grpSpPr bwMode="auto">
          <a:xfrm>
            <a:off x="4914900" y="1125538"/>
            <a:ext cx="2220913" cy="749300"/>
            <a:chOff x="2698" y="618"/>
            <a:chExt cx="1399" cy="472"/>
          </a:xfrm>
        </p:grpSpPr>
        <p:sp>
          <p:nvSpPr>
            <p:cNvPr id="25668" name="Text Box 8"/>
            <p:cNvSpPr txBox="1">
              <a:spLocks noChangeArrowheads="1"/>
            </p:cNvSpPr>
            <p:nvPr/>
          </p:nvSpPr>
          <p:spPr bwMode="auto">
            <a:xfrm>
              <a:off x="3152" y="799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>
                  <a:solidFill>
                    <a:srgbClr val="000099"/>
                  </a:solidFill>
                  <a:latin typeface="Calibri" pitchFamily="34" charset="0"/>
                </a:rPr>
                <a:t>D</a:t>
              </a:r>
            </a:p>
          </p:txBody>
        </p:sp>
        <p:sp>
          <p:nvSpPr>
            <p:cNvPr id="25669" name="Text Box 9"/>
            <p:cNvSpPr txBox="1">
              <a:spLocks noChangeArrowheads="1"/>
            </p:cNvSpPr>
            <p:nvPr/>
          </p:nvSpPr>
          <p:spPr bwMode="auto">
            <a:xfrm>
              <a:off x="3878" y="799"/>
              <a:ext cx="219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b="1">
                  <a:solidFill>
                    <a:srgbClr val="00B050"/>
                  </a:solidFill>
                  <a:latin typeface="Calibri" pitchFamily="34" charset="0"/>
                </a:rPr>
                <a:t>P</a:t>
              </a:r>
            </a:p>
          </p:txBody>
        </p:sp>
        <p:sp>
          <p:nvSpPr>
            <p:cNvPr id="25670" name="Line 12"/>
            <p:cNvSpPr>
              <a:spLocks noChangeShapeType="1"/>
            </p:cNvSpPr>
            <p:nvPr/>
          </p:nvSpPr>
          <p:spPr bwMode="auto">
            <a:xfrm>
              <a:off x="2698" y="935"/>
              <a:ext cx="45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5671" name="Line 13"/>
            <p:cNvSpPr>
              <a:spLocks noChangeShapeType="1"/>
            </p:cNvSpPr>
            <p:nvPr/>
          </p:nvSpPr>
          <p:spPr bwMode="auto">
            <a:xfrm>
              <a:off x="3424" y="935"/>
              <a:ext cx="45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5672" name="Text Box 16"/>
            <p:cNvSpPr txBox="1">
              <a:spLocks noChangeArrowheads="1"/>
            </p:cNvSpPr>
            <p:nvPr/>
          </p:nvSpPr>
          <p:spPr bwMode="auto">
            <a:xfrm>
              <a:off x="2738" y="618"/>
              <a:ext cx="19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i="1">
                  <a:solidFill>
                    <a:srgbClr val="FF0000"/>
                  </a:solidFill>
                  <a:latin typeface="Calibri" pitchFamily="34" charset="0"/>
                </a:rPr>
                <a:t>c</a:t>
              </a:r>
            </a:p>
          </p:txBody>
        </p:sp>
        <p:sp>
          <p:nvSpPr>
            <p:cNvPr id="25673" name="Text Box 17"/>
            <p:cNvSpPr txBox="1">
              <a:spLocks noChangeArrowheads="1"/>
            </p:cNvSpPr>
            <p:nvPr/>
          </p:nvSpPr>
          <p:spPr bwMode="auto">
            <a:xfrm>
              <a:off x="3519" y="618"/>
              <a:ext cx="21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i="1">
                  <a:solidFill>
                    <a:srgbClr val="FF0000"/>
                  </a:solidFill>
                  <a:latin typeface="Calibri" pitchFamily="34" charset="0"/>
                </a:rPr>
                <a:t>d</a:t>
              </a:r>
            </a:p>
          </p:txBody>
        </p:sp>
      </p:grpSp>
      <p:grpSp>
        <p:nvGrpSpPr>
          <p:cNvPr id="5" name="Group 90"/>
          <p:cNvGrpSpPr>
            <a:grpSpLocks/>
          </p:cNvGrpSpPr>
          <p:nvPr/>
        </p:nvGrpSpPr>
        <p:grpSpPr bwMode="auto">
          <a:xfrm>
            <a:off x="4916488" y="1747838"/>
            <a:ext cx="2295525" cy="677862"/>
            <a:chOff x="2699" y="1010"/>
            <a:chExt cx="1446" cy="427"/>
          </a:xfrm>
        </p:grpSpPr>
        <p:sp>
          <p:nvSpPr>
            <p:cNvPr id="25663" name="Line 18"/>
            <p:cNvSpPr>
              <a:spLocks noChangeShapeType="1"/>
            </p:cNvSpPr>
            <p:nvPr/>
          </p:nvSpPr>
          <p:spPr bwMode="auto">
            <a:xfrm>
              <a:off x="2699" y="1026"/>
              <a:ext cx="362" cy="272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5664" name="Text Box 19"/>
            <p:cNvSpPr txBox="1">
              <a:spLocks noChangeArrowheads="1"/>
            </p:cNvSpPr>
            <p:nvPr/>
          </p:nvSpPr>
          <p:spPr bwMode="auto">
            <a:xfrm>
              <a:off x="3152" y="1146"/>
              <a:ext cx="211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>
                  <a:solidFill>
                    <a:srgbClr val="000099"/>
                  </a:solidFill>
                  <a:latin typeface="Calibri" pitchFamily="34" charset="0"/>
                </a:rPr>
                <a:t>E</a:t>
              </a:r>
            </a:p>
          </p:txBody>
        </p:sp>
        <p:sp>
          <p:nvSpPr>
            <p:cNvPr id="25665" name="Text Box 20"/>
            <p:cNvSpPr txBox="1">
              <a:spLocks noChangeArrowheads="1"/>
            </p:cNvSpPr>
            <p:nvPr/>
          </p:nvSpPr>
          <p:spPr bwMode="auto">
            <a:xfrm>
              <a:off x="3895" y="1146"/>
              <a:ext cx="25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b="1">
                  <a:solidFill>
                    <a:srgbClr val="00B050"/>
                  </a:solidFill>
                  <a:latin typeface="Calibri" pitchFamily="34" charset="0"/>
                </a:rPr>
                <a:t>Q</a:t>
              </a:r>
            </a:p>
          </p:txBody>
        </p:sp>
        <p:sp>
          <p:nvSpPr>
            <p:cNvPr id="25666" name="Line 21"/>
            <p:cNvSpPr>
              <a:spLocks noChangeShapeType="1"/>
            </p:cNvSpPr>
            <p:nvPr/>
          </p:nvSpPr>
          <p:spPr bwMode="auto">
            <a:xfrm>
              <a:off x="3424" y="1298"/>
              <a:ext cx="45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5667" name="Text Box 22"/>
            <p:cNvSpPr txBox="1">
              <a:spLocks noChangeArrowheads="1"/>
            </p:cNvSpPr>
            <p:nvPr/>
          </p:nvSpPr>
          <p:spPr bwMode="auto">
            <a:xfrm>
              <a:off x="3515" y="1010"/>
              <a:ext cx="209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i="1">
                  <a:solidFill>
                    <a:srgbClr val="FF0000"/>
                  </a:solidFill>
                  <a:latin typeface="Calibri" pitchFamily="34" charset="0"/>
                </a:rPr>
                <a:t>e</a:t>
              </a:r>
            </a:p>
          </p:txBody>
        </p:sp>
      </p:grpSp>
      <p:grpSp>
        <p:nvGrpSpPr>
          <p:cNvPr id="6" name="Group 91"/>
          <p:cNvGrpSpPr>
            <a:grpSpLocks/>
          </p:cNvGrpSpPr>
          <p:nvPr/>
        </p:nvGrpSpPr>
        <p:grpSpPr bwMode="auto">
          <a:xfrm>
            <a:off x="2266950" y="2493963"/>
            <a:ext cx="4852988" cy="749300"/>
            <a:chOff x="1020" y="1480"/>
            <a:chExt cx="3057" cy="472"/>
          </a:xfrm>
        </p:grpSpPr>
        <p:sp>
          <p:nvSpPr>
            <p:cNvPr id="25650" name="Text Box 25"/>
            <p:cNvSpPr txBox="1">
              <a:spLocks noChangeArrowheads="1"/>
            </p:cNvSpPr>
            <p:nvPr/>
          </p:nvSpPr>
          <p:spPr bwMode="auto">
            <a:xfrm>
              <a:off x="1020" y="1661"/>
              <a:ext cx="233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b="1">
                  <a:solidFill>
                    <a:srgbClr val="000099"/>
                  </a:solidFill>
                  <a:latin typeface="Calibri" pitchFamily="34" charset="0"/>
                </a:rPr>
                <a:t>A</a:t>
              </a:r>
            </a:p>
          </p:txBody>
        </p:sp>
        <p:sp>
          <p:nvSpPr>
            <p:cNvPr id="25651" name="Text Box 26"/>
            <p:cNvSpPr txBox="1">
              <a:spLocks noChangeArrowheads="1"/>
            </p:cNvSpPr>
            <p:nvPr/>
          </p:nvSpPr>
          <p:spPr bwMode="auto">
            <a:xfrm>
              <a:off x="1729" y="1661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>
                  <a:solidFill>
                    <a:srgbClr val="000099"/>
                  </a:solidFill>
                  <a:latin typeface="Calibri" pitchFamily="34" charset="0"/>
                </a:rPr>
                <a:t>B</a:t>
              </a:r>
            </a:p>
          </p:txBody>
        </p:sp>
        <p:sp>
          <p:nvSpPr>
            <p:cNvPr id="25652" name="Text Box 27"/>
            <p:cNvSpPr txBox="1">
              <a:spLocks noChangeArrowheads="1"/>
            </p:cNvSpPr>
            <p:nvPr/>
          </p:nvSpPr>
          <p:spPr bwMode="auto">
            <a:xfrm>
              <a:off x="2409" y="1661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>
                  <a:solidFill>
                    <a:srgbClr val="000099"/>
                  </a:solidFill>
                  <a:latin typeface="Calibri" pitchFamily="34" charset="0"/>
                </a:rPr>
                <a:t>C</a:t>
              </a:r>
            </a:p>
          </p:txBody>
        </p:sp>
        <p:sp>
          <p:nvSpPr>
            <p:cNvPr id="25653" name="Text Box 28"/>
            <p:cNvSpPr txBox="1">
              <a:spLocks noChangeArrowheads="1"/>
            </p:cNvSpPr>
            <p:nvPr/>
          </p:nvSpPr>
          <p:spPr bwMode="auto">
            <a:xfrm>
              <a:off x="3135" y="1661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>
                  <a:solidFill>
                    <a:srgbClr val="000099"/>
                  </a:solidFill>
                  <a:latin typeface="Calibri" pitchFamily="34" charset="0"/>
                </a:rPr>
                <a:t>D</a:t>
              </a:r>
            </a:p>
          </p:txBody>
        </p:sp>
        <p:sp>
          <p:nvSpPr>
            <p:cNvPr id="25654" name="Text Box 29"/>
            <p:cNvSpPr txBox="1">
              <a:spLocks noChangeArrowheads="1"/>
            </p:cNvSpPr>
            <p:nvPr/>
          </p:nvSpPr>
          <p:spPr bwMode="auto">
            <a:xfrm>
              <a:off x="3861" y="1661"/>
              <a:ext cx="21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>
                  <a:solidFill>
                    <a:srgbClr val="FF0000"/>
                  </a:solidFill>
                  <a:latin typeface="Calibri" pitchFamily="34" charset="0"/>
                </a:rPr>
                <a:t>P</a:t>
              </a:r>
            </a:p>
          </p:txBody>
        </p:sp>
        <p:sp>
          <p:nvSpPr>
            <p:cNvPr id="25655" name="Line 30"/>
            <p:cNvSpPr>
              <a:spLocks noChangeShapeType="1"/>
            </p:cNvSpPr>
            <p:nvPr/>
          </p:nvSpPr>
          <p:spPr bwMode="auto">
            <a:xfrm>
              <a:off x="1275" y="1797"/>
              <a:ext cx="45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5656" name="Line 31"/>
            <p:cNvSpPr>
              <a:spLocks noChangeShapeType="1"/>
            </p:cNvSpPr>
            <p:nvPr/>
          </p:nvSpPr>
          <p:spPr bwMode="auto">
            <a:xfrm>
              <a:off x="1955" y="1797"/>
              <a:ext cx="45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5657" name="Line 32"/>
            <p:cNvSpPr>
              <a:spLocks noChangeShapeType="1"/>
            </p:cNvSpPr>
            <p:nvPr/>
          </p:nvSpPr>
          <p:spPr bwMode="auto">
            <a:xfrm>
              <a:off x="2681" y="1797"/>
              <a:ext cx="45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5658" name="Line 33"/>
            <p:cNvSpPr>
              <a:spLocks noChangeShapeType="1"/>
            </p:cNvSpPr>
            <p:nvPr/>
          </p:nvSpPr>
          <p:spPr bwMode="auto">
            <a:xfrm>
              <a:off x="3407" y="1797"/>
              <a:ext cx="45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5659" name="Text Box 34"/>
            <p:cNvSpPr txBox="1">
              <a:spLocks noChangeArrowheads="1"/>
            </p:cNvSpPr>
            <p:nvPr/>
          </p:nvSpPr>
          <p:spPr bwMode="auto">
            <a:xfrm>
              <a:off x="1370" y="1480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i="1">
                  <a:solidFill>
                    <a:srgbClr val="FF0000"/>
                  </a:solidFill>
                  <a:latin typeface="Calibri" pitchFamily="34" charset="0"/>
                </a:rPr>
                <a:t>a</a:t>
              </a:r>
            </a:p>
          </p:txBody>
        </p:sp>
        <p:sp>
          <p:nvSpPr>
            <p:cNvPr id="25660" name="Text Box 35"/>
            <p:cNvSpPr txBox="1">
              <a:spLocks noChangeArrowheads="1"/>
            </p:cNvSpPr>
            <p:nvPr/>
          </p:nvSpPr>
          <p:spPr bwMode="auto">
            <a:xfrm>
              <a:off x="2047" y="1480"/>
              <a:ext cx="21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i="1">
                  <a:solidFill>
                    <a:srgbClr val="FF0000"/>
                  </a:solidFill>
                  <a:latin typeface="Calibri" pitchFamily="34" charset="0"/>
                </a:rPr>
                <a:t>b</a:t>
              </a:r>
            </a:p>
          </p:txBody>
        </p:sp>
        <p:sp>
          <p:nvSpPr>
            <p:cNvPr id="25661" name="Text Box 36"/>
            <p:cNvSpPr txBox="1">
              <a:spLocks noChangeArrowheads="1"/>
            </p:cNvSpPr>
            <p:nvPr/>
          </p:nvSpPr>
          <p:spPr bwMode="auto">
            <a:xfrm>
              <a:off x="2721" y="1480"/>
              <a:ext cx="19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i="1">
                  <a:solidFill>
                    <a:srgbClr val="FF0000"/>
                  </a:solidFill>
                  <a:latin typeface="Calibri" pitchFamily="34" charset="0"/>
                </a:rPr>
                <a:t>c</a:t>
              </a:r>
            </a:p>
          </p:txBody>
        </p:sp>
        <p:sp>
          <p:nvSpPr>
            <p:cNvPr id="25662" name="Text Box 37"/>
            <p:cNvSpPr txBox="1">
              <a:spLocks noChangeArrowheads="1"/>
            </p:cNvSpPr>
            <p:nvPr/>
          </p:nvSpPr>
          <p:spPr bwMode="auto">
            <a:xfrm>
              <a:off x="3502" y="1480"/>
              <a:ext cx="21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i="1">
                  <a:solidFill>
                    <a:srgbClr val="FF0000"/>
                  </a:solidFill>
                  <a:latin typeface="Calibri" pitchFamily="34" charset="0"/>
                </a:rPr>
                <a:t>d</a:t>
              </a:r>
            </a:p>
          </p:txBody>
        </p:sp>
      </p:grpSp>
      <p:grpSp>
        <p:nvGrpSpPr>
          <p:cNvPr id="7" name="Group 94"/>
          <p:cNvGrpSpPr>
            <a:grpSpLocks/>
          </p:cNvGrpSpPr>
          <p:nvPr/>
        </p:nvGrpSpPr>
        <p:grpSpPr bwMode="auto">
          <a:xfrm>
            <a:off x="2627313" y="3141663"/>
            <a:ext cx="1800225" cy="0"/>
            <a:chOff x="1247" y="1888"/>
            <a:chExt cx="1134" cy="0"/>
          </a:xfrm>
        </p:grpSpPr>
        <p:sp>
          <p:nvSpPr>
            <p:cNvPr id="25648" name="Line 38"/>
            <p:cNvSpPr>
              <a:spLocks noChangeShapeType="1"/>
            </p:cNvSpPr>
            <p:nvPr/>
          </p:nvSpPr>
          <p:spPr bwMode="auto">
            <a:xfrm>
              <a:off x="1927" y="1888"/>
              <a:ext cx="45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5649" name="Line 40"/>
            <p:cNvSpPr>
              <a:spLocks noChangeShapeType="1"/>
            </p:cNvSpPr>
            <p:nvPr/>
          </p:nvSpPr>
          <p:spPr bwMode="auto">
            <a:xfrm>
              <a:off x="1247" y="1888"/>
              <a:ext cx="45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8" name="Group 93"/>
          <p:cNvGrpSpPr>
            <a:grpSpLocks/>
          </p:cNvGrpSpPr>
          <p:nvPr/>
        </p:nvGrpSpPr>
        <p:grpSpPr bwMode="auto">
          <a:xfrm>
            <a:off x="4859338" y="3141663"/>
            <a:ext cx="1873250" cy="0"/>
            <a:chOff x="2653" y="1888"/>
            <a:chExt cx="1180" cy="0"/>
          </a:xfrm>
        </p:grpSpPr>
        <p:sp>
          <p:nvSpPr>
            <p:cNvPr id="25646" name="Line 39"/>
            <p:cNvSpPr>
              <a:spLocks noChangeShapeType="1"/>
            </p:cNvSpPr>
            <p:nvPr/>
          </p:nvSpPr>
          <p:spPr bwMode="auto">
            <a:xfrm>
              <a:off x="2653" y="1888"/>
              <a:ext cx="45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5647" name="Line 41"/>
            <p:cNvSpPr>
              <a:spLocks noChangeShapeType="1"/>
            </p:cNvSpPr>
            <p:nvPr/>
          </p:nvSpPr>
          <p:spPr bwMode="auto">
            <a:xfrm>
              <a:off x="3379" y="1888"/>
              <a:ext cx="45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9" name="Group 96"/>
          <p:cNvGrpSpPr>
            <a:grpSpLocks/>
          </p:cNvGrpSpPr>
          <p:nvPr/>
        </p:nvGrpSpPr>
        <p:grpSpPr bwMode="auto">
          <a:xfrm>
            <a:off x="2609850" y="4051300"/>
            <a:ext cx="1071563" cy="2257425"/>
            <a:chOff x="1644" y="2432"/>
            <a:chExt cx="675" cy="1422"/>
          </a:xfrm>
        </p:grpSpPr>
        <p:sp>
          <p:nvSpPr>
            <p:cNvPr id="25636" name="Text Box 45"/>
            <p:cNvSpPr txBox="1">
              <a:spLocks noChangeArrowheads="1"/>
            </p:cNvSpPr>
            <p:nvPr/>
          </p:nvSpPr>
          <p:spPr bwMode="auto">
            <a:xfrm>
              <a:off x="1644" y="2779"/>
              <a:ext cx="233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b="1">
                  <a:solidFill>
                    <a:srgbClr val="0070C0"/>
                  </a:solidFill>
                  <a:latin typeface="Calibri" pitchFamily="34" charset="0"/>
                </a:rPr>
                <a:t>A</a:t>
              </a:r>
            </a:p>
          </p:txBody>
        </p:sp>
        <p:sp>
          <p:nvSpPr>
            <p:cNvPr id="25637" name="Text Box 46"/>
            <p:cNvSpPr txBox="1">
              <a:spLocks noChangeArrowheads="1"/>
            </p:cNvSpPr>
            <p:nvPr/>
          </p:nvSpPr>
          <p:spPr bwMode="auto">
            <a:xfrm>
              <a:off x="2064" y="3113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>
                  <a:solidFill>
                    <a:srgbClr val="000099"/>
                  </a:solidFill>
                  <a:latin typeface="Calibri" pitchFamily="34" charset="0"/>
                </a:rPr>
                <a:t>B</a:t>
              </a:r>
            </a:p>
          </p:txBody>
        </p:sp>
        <p:sp>
          <p:nvSpPr>
            <p:cNvPr id="25638" name="Text Box 47"/>
            <p:cNvSpPr txBox="1">
              <a:spLocks noChangeArrowheads="1"/>
            </p:cNvSpPr>
            <p:nvPr/>
          </p:nvSpPr>
          <p:spPr bwMode="auto">
            <a:xfrm>
              <a:off x="1655" y="3566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>
                  <a:solidFill>
                    <a:srgbClr val="000099"/>
                  </a:solidFill>
                  <a:latin typeface="Calibri" pitchFamily="34" charset="0"/>
                </a:rPr>
                <a:t>C</a:t>
              </a:r>
            </a:p>
          </p:txBody>
        </p:sp>
        <p:sp>
          <p:nvSpPr>
            <p:cNvPr id="25639" name="Text Box 53"/>
            <p:cNvSpPr txBox="1">
              <a:spLocks noChangeArrowheads="1"/>
            </p:cNvSpPr>
            <p:nvPr/>
          </p:nvSpPr>
          <p:spPr bwMode="auto">
            <a:xfrm>
              <a:off x="2064" y="3475"/>
              <a:ext cx="21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i="1">
                  <a:solidFill>
                    <a:srgbClr val="FF0000"/>
                  </a:solidFill>
                  <a:latin typeface="Calibri" pitchFamily="34" charset="0"/>
                </a:rPr>
                <a:t>b</a:t>
              </a:r>
            </a:p>
          </p:txBody>
        </p:sp>
        <p:sp>
          <p:nvSpPr>
            <p:cNvPr id="25640" name="Arc 59"/>
            <p:cNvSpPr>
              <a:spLocks/>
            </p:cNvSpPr>
            <p:nvPr/>
          </p:nvSpPr>
          <p:spPr bwMode="auto">
            <a:xfrm rot="5833330">
              <a:off x="1818" y="3360"/>
              <a:ext cx="360" cy="318"/>
            </a:xfrm>
            <a:custGeom>
              <a:avLst/>
              <a:gdLst>
                <a:gd name="T0" fmla="*/ 0 w 21394"/>
                <a:gd name="T1" fmla="*/ 0 h 21600"/>
                <a:gd name="T2" fmla="*/ 0 w 21394"/>
                <a:gd name="T3" fmla="*/ 0 h 21600"/>
                <a:gd name="T4" fmla="*/ 0 w 21394"/>
                <a:gd name="T5" fmla="*/ 0 h 21600"/>
                <a:gd name="T6" fmla="*/ 0 60000 65536"/>
                <a:gd name="T7" fmla="*/ 0 60000 65536"/>
                <a:gd name="T8" fmla="*/ 0 60000 65536"/>
                <a:gd name="T9" fmla="*/ 0 w 21394"/>
                <a:gd name="T10" fmla="*/ 0 h 21600"/>
                <a:gd name="T11" fmla="*/ 21394 w 21394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394" h="21600" fill="none" extrusionOk="0">
                  <a:moveTo>
                    <a:pt x="-1" y="0"/>
                  </a:moveTo>
                  <a:cubicBezTo>
                    <a:pt x="10779" y="0"/>
                    <a:pt x="19908" y="7947"/>
                    <a:pt x="21394" y="18623"/>
                  </a:cubicBezTo>
                </a:path>
                <a:path w="21394" h="21600" stroke="0" extrusionOk="0">
                  <a:moveTo>
                    <a:pt x="-1" y="0"/>
                  </a:moveTo>
                  <a:cubicBezTo>
                    <a:pt x="10779" y="0"/>
                    <a:pt x="19908" y="7947"/>
                    <a:pt x="21394" y="18623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grpSp>
          <p:nvGrpSpPr>
            <p:cNvPr id="10" name="Group 64"/>
            <p:cNvGrpSpPr>
              <a:grpSpLocks/>
            </p:cNvGrpSpPr>
            <p:nvPr/>
          </p:nvGrpSpPr>
          <p:grpSpPr bwMode="auto">
            <a:xfrm>
              <a:off x="1837" y="2704"/>
              <a:ext cx="408" cy="544"/>
              <a:chOff x="1837" y="2704"/>
              <a:chExt cx="408" cy="544"/>
            </a:xfrm>
          </p:grpSpPr>
          <p:sp>
            <p:nvSpPr>
              <p:cNvPr id="25643" name="Text Box 52"/>
              <p:cNvSpPr txBox="1">
                <a:spLocks noChangeArrowheads="1"/>
              </p:cNvSpPr>
              <p:nvPr/>
            </p:nvSpPr>
            <p:spPr bwMode="auto">
              <a:xfrm>
                <a:off x="2022" y="2779"/>
                <a:ext cx="22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ES_tradnl" sz="2400" i="1">
                    <a:solidFill>
                      <a:srgbClr val="FF0000"/>
                    </a:solidFill>
                    <a:latin typeface="Calibri" pitchFamily="34" charset="0"/>
                  </a:rPr>
                  <a:t>a</a:t>
                </a:r>
              </a:p>
            </p:txBody>
          </p:sp>
          <p:sp>
            <p:nvSpPr>
              <p:cNvPr id="25644" name="Arc 58"/>
              <p:cNvSpPr>
                <a:spLocks/>
              </p:cNvSpPr>
              <p:nvPr/>
            </p:nvSpPr>
            <p:spPr bwMode="auto">
              <a:xfrm rot="302509">
                <a:off x="1837" y="2930"/>
                <a:ext cx="344" cy="318"/>
              </a:xfrm>
              <a:custGeom>
                <a:avLst/>
                <a:gdLst>
                  <a:gd name="T0" fmla="*/ 0 w 20456"/>
                  <a:gd name="T1" fmla="*/ 0 h 21600"/>
                  <a:gd name="T2" fmla="*/ 0 w 20456"/>
                  <a:gd name="T3" fmla="*/ 0 h 21600"/>
                  <a:gd name="T4" fmla="*/ 0 w 20456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0456"/>
                  <a:gd name="T10" fmla="*/ 0 h 21600"/>
                  <a:gd name="T11" fmla="*/ 20456 w 20456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456" h="21600" fill="none" extrusionOk="0">
                    <a:moveTo>
                      <a:pt x="-1" y="0"/>
                    </a:moveTo>
                    <a:cubicBezTo>
                      <a:pt x="9256" y="0"/>
                      <a:pt x="17483" y="5897"/>
                      <a:pt x="20456" y="14663"/>
                    </a:cubicBezTo>
                  </a:path>
                  <a:path w="20456" h="21600" stroke="0" extrusionOk="0">
                    <a:moveTo>
                      <a:pt x="-1" y="0"/>
                    </a:moveTo>
                    <a:cubicBezTo>
                      <a:pt x="9256" y="0"/>
                      <a:pt x="17483" y="5897"/>
                      <a:pt x="20456" y="14663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508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5645" name="Arc 63"/>
              <p:cNvSpPr>
                <a:spLocks/>
              </p:cNvSpPr>
              <p:nvPr/>
            </p:nvSpPr>
            <p:spPr bwMode="auto">
              <a:xfrm flipH="1" flipV="1">
                <a:off x="1928" y="2704"/>
                <a:ext cx="136" cy="262"/>
              </a:xfrm>
              <a:custGeom>
                <a:avLst/>
                <a:gdLst>
                  <a:gd name="T0" fmla="*/ 0 w 21600"/>
                  <a:gd name="T1" fmla="*/ 0 h 20828"/>
                  <a:gd name="T2" fmla="*/ 0 w 21600"/>
                  <a:gd name="T3" fmla="*/ 0 h 20828"/>
                  <a:gd name="T4" fmla="*/ 0 w 21600"/>
                  <a:gd name="T5" fmla="*/ 0 h 20828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0828"/>
                  <a:gd name="T11" fmla="*/ 21600 w 21600"/>
                  <a:gd name="T12" fmla="*/ 20828 h 2082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0828" fill="none" extrusionOk="0">
                    <a:moveTo>
                      <a:pt x="5723" y="-1"/>
                    </a:moveTo>
                    <a:cubicBezTo>
                      <a:pt x="15100" y="2576"/>
                      <a:pt x="21600" y="11102"/>
                      <a:pt x="21600" y="20828"/>
                    </a:cubicBezTo>
                  </a:path>
                  <a:path w="21600" h="20828" stroke="0" extrusionOk="0">
                    <a:moveTo>
                      <a:pt x="5723" y="-1"/>
                    </a:moveTo>
                    <a:cubicBezTo>
                      <a:pt x="15100" y="2576"/>
                      <a:pt x="21600" y="11102"/>
                      <a:pt x="21600" y="20828"/>
                    </a:cubicBezTo>
                    <a:lnTo>
                      <a:pt x="0" y="20828"/>
                    </a:lnTo>
                    <a:close/>
                  </a:path>
                </a:pathLst>
              </a:cu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25642" name="Text Box 65"/>
            <p:cNvSpPr txBox="1">
              <a:spLocks noChangeArrowheads="1"/>
            </p:cNvSpPr>
            <p:nvPr/>
          </p:nvSpPr>
          <p:spPr bwMode="auto">
            <a:xfrm>
              <a:off x="1820" y="2432"/>
              <a:ext cx="24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>
                  <a:solidFill>
                    <a:srgbClr val="000099"/>
                  </a:solidFill>
                  <a:latin typeface="Calibri" pitchFamily="34" charset="0"/>
                </a:rPr>
                <a:t>S</a:t>
              </a:r>
            </a:p>
          </p:txBody>
        </p:sp>
      </p:grpSp>
      <p:grpSp>
        <p:nvGrpSpPr>
          <p:cNvPr id="11" name="Group 97"/>
          <p:cNvGrpSpPr>
            <a:grpSpLocks/>
          </p:cNvGrpSpPr>
          <p:nvPr/>
        </p:nvGrpSpPr>
        <p:grpSpPr bwMode="auto">
          <a:xfrm>
            <a:off x="1898650" y="4051300"/>
            <a:ext cx="803275" cy="2262188"/>
            <a:chOff x="1196" y="2432"/>
            <a:chExt cx="506" cy="1425"/>
          </a:xfrm>
        </p:grpSpPr>
        <p:sp>
          <p:nvSpPr>
            <p:cNvPr id="25628" name="Text Box 48"/>
            <p:cNvSpPr txBox="1">
              <a:spLocks noChangeArrowheads="1"/>
            </p:cNvSpPr>
            <p:nvPr/>
          </p:nvSpPr>
          <p:spPr bwMode="auto">
            <a:xfrm>
              <a:off x="1219" y="3142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>
                  <a:solidFill>
                    <a:srgbClr val="000099"/>
                  </a:solidFill>
                  <a:latin typeface="Calibri" pitchFamily="34" charset="0"/>
                </a:rPr>
                <a:t>D</a:t>
              </a:r>
            </a:p>
          </p:txBody>
        </p:sp>
        <p:sp>
          <p:nvSpPr>
            <p:cNvPr id="25629" name="Text Box 54"/>
            <p:cNvSpPr txBox="1">
              <a:spLocks noChangeArrowheads="1"/>
            </p:cNvSpPr>
            <p:nvPr/>
          </p:nvSpPr>
          <p:spPr bwMode="auto">
            <a:xfrm>
              <a:off x="1292" y="3566"/>
              <a:ext cx="19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i="1">
                  <a:solidFill>
                    <a:srgbClr val="FF0000"/>
                  </a:solidFill>
                  <a:latin typeface="Calibri" pitchFamily="34" charset="0"/>
                </a:rPr>
                <a:t>c</a:t>
              </a:r>
            </a:p>
          </p:txBody>
        </p:sp>
        <p:sp>
          <p:nvSpPr>
            <p:cNvPr id="25630" name="Arc 60"/>
            <p:cNvSpPr>
              <a:spLocks/>
            </p:cNvSpPr>
            <p:nvPr/>
          </p:nvSpPr>
          <p:spPr bwMode="auto">
            <a:xfrm rot="-10496228">
              <a:off x="1340" y="3385"/>
              <a:ext cx="362" cy="316"/>
            </a:xfrm>
            <a:custGeom>
              <a:avLst/>
              <a:gdLst>
                <a:gd name="T0" fmla="*/ 0 w 21530"/>
                <a:gd name="T1" fmla="*/ 0 h 21440"/>
                <a:gd name="T2" fmla="*/ 0 w 21530"/>
                <a:gd name="T3" fmla="*/ 0 h 21440"/>
                <a:gd name="T4" fmla="*/ 0 w 21530"/>
                <a:gd name="T5" fmla="*/ 0 h 21440"/>
                <a:gd name="T6" fmla="*/ 0 60000 65536"/>
                <a:gd name="T7" fmla="*/ 0 60000 65536"/>
                <a:gd name="T8" fmla="*/ 0 60000 65536"/>
                <a:gd name="T9" fmla="*/ 0 w 21530"/>
                <a:gd name="T10" fmla="*/ 0 h 21440"/>
                <a:gd name="T11" fmla="*/ 21530 w 21530"/>
                <a:gd name="T12" fmla="*/ 21440 h 214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530" h="21440" fill="none" extrusionOk="0">
                  <a:moveTo>
                    <a:pt x="2623" y="-1"/>
                  </a:moveTo>
                  <a:cubicBezTo>
                    <a:pt x="12804" y="1245"/>
                    <a:pt x="20706" y="9480"/>
                    <a:pt x="21530" y="19704"/>
                  </a:cubicBezTo>
                </a:path>
                <a:path w="21530" h="21440" stroke="0" extrusionOk="0">
                  <a:moveTo>
                    <a:pt x="2623" y="-1"/>
                  </a:moveTo>
                  <a:cubicBezTo>
                    <a:pt x="12804" y="1245"/>
                    <a:pt x="20706" y="9480"/>
                    <a:pt x="21530" y="19704"/>
                  </a:cubicBezTo>
                  <a:lnTo>
                    <a:pt x="0" y="21440"/>
                  </a:lnTo>
                  <a:close/>
                </a:path>
              </a:pathLst>
            </a:cu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grpSp>
          <p:nvGrpSpPr>
            <p:cNvPr id="12" name="Group 67"/>
            <p:cNvGrpSpPr>
              <a:grpSpLocks/>
            </p:cNvGrpSpPr>
            <p:nvPr/>
          </p:nvGrpSpPr>
          <p:grpSpPr bwMode="auto">
            <a:xfrm>
              <a:off x="1196" y="2704"/>
              <a:ext cx="462" cy="547"/>
              <a:chOff x="1196" y="2704"/>
              <a:chExt cx="462" cy="547"/>
            </a:xfrm>
          </p:grpSpPr>
          <p:sp>
            <p:nvSpPr>
              <p:cNvPr id="25633" name="Arc 61"/>
              <p:cNvSpPr>
                <a:spLocks/>
              </p:cNvSpPr>
              <p:nvPr/>
            </p:nvSpPr>
            <p:spPr bwMode="auto">
              <a:xfrm rot="-4557242">
                <a:off x="1319" y="2912"/>
                <a:ext cx="363" cy="315"/>
              </a:xfrm>
              <a:custGeom>
                <a:avLst/>
                <a:gdLst>
                  <a:gd name="T0" fmla="*/ 0 w 21600"/>
                  <a:gd name="T1" fmla="*/ 0 h 21378"/>
                  <a:gd name="T2" fmla="*/ 0 w 21600"/>
                  <a:gd name="T3" fmla="*/ 0 h 21378"/>
                  <a:gd name="T4" fmla="*/ 0 w 21600"/>
                  <a:gd name="T5" fmla="*/ 0 h 21378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378"/>
                  <a:gd name="T11" fmla="*/ 21600 w 21600"/>
                  <a:gd name="T12" fmla="*/ 21378 h 2137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378" fill="none" extrusionOk="0">
                    <a:moveTo>
                      <a:pt x="3089" y="0"/>
                    </a:moveTo>
                    <a:cubicBezTo>
                      <a:pt x="13715" y="1535"/>
                      <a:pt x="21600" y="10642"/>
                      <a:pt x="21600" y="21378"/>
                    </a:cubicBezTo>
                  </a:path>
                  <a:path w="21600" h="21378" stroke="0" extrusionOk="0">
                    <a:moveTo>
                      <a:pt x="3089" y="0"/>
                    </a:moveTo>
                    <a:cubicBezTo>
                      <a:pt x="13715" y="1535"/>
                      <a:pt x="21600" y="10642"/>
                      <a:pt x="21600" y="21378"/>
                    </a:cubicBezTo>
                    <a:lnTo>
                      <a:pt x="0" y="21378"/>
                    </a:lnTo>
                    <a:close/>
                  </a:path>
                </a:pathLst>
              </a:custGeom>
              <a:noFill/>
              <a:ln w="508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5634" name="Text Box 62"/>
              <p:cNvSpPr txBox="1">
                <a:spLocks noChangeArrowheads="1"/>
              </p:cNvSpPr>
              <p:nvPr/>
            </p:nvSpPr>
            <p:spPr bwMode="auto">
              <a:xfrm>
                <a:off x="1196" y="2825"/>
                <a:ext cx="216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ES_tradnl" sz="2400" i="1">
                    <a:solidFill>
                      <a:srgbClr val="FF0000"/>
                    </a:solidFill>
                    <a:latin typeface="Calibri" pitchFamily="34" charset="0"/>
                  </a:rPr>
                  <a:t>d</a:t>
                </a:r>
              </a:p>
            </p:txBody>
          </p:sp>
          <p:sp>
            <p:nvSpPr>
              <p:cNvPr id="25635" name="Arc 66"/>
              <p:cNvSpPr>
                <a:spLocks/>
              </p:cNvSpPr>
              <p:nvPr/>
            </p:nvSpPr>
            <p:spPr bwMode="auto">
              <a:xfrm flipV="1">
                <a:off x="1429" y="2704"/>
                <a:ext cx="91" cy="27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444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25632" name="Text Box 68"/>
            <p:cNvSpPr txBox="1">
              <a:spLocks noChangeArrowheads="1"/>
            </p:cNvSpPr>
            <p:nvPr/>
          </p:nvSpPr>
          <p:spPr bwMode="auto">
            <a:xfrm>
              <a:off x="1411" y="2432"/>
              <a:ext cx="24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>
                  <a:solidFill>
                    <a:srgbClr val="000099"/>
                  </a:solidFill>
                  <a:latin typeface="Calibri" pitchFamily="34" charset="0"/>
                </a:rPr>
                <a:t>P</a:t>
              </a:r>
            </a:p>
          </p:txBody>
        </p:sp>
      </p:grpSp>
      <p:grpSp>
        <p:nvGrpSpPr>
          <p:cNvPr id="13" name="Group 103"/>
          <p:cNvGrpSpPr>
            <a:grpSpLocks/>
          </p:cNvGrpSpPr>
          <p:nvPr/>
        </p:nvGrpSpPr>
        <p:grpSpPr bwMode="auto">
          <a:xfrm>
            <a:off x="4787900" y="3141663"/>
            <a:ext cx="2089150" cy="792162"/>
            <a:chOff x="3016" y="1979"/>
            <a:chExt cx="1316" cy="499"/>
          </a:xfrm>
        </p:grpSpPr>
        <p:grpSp>
          <p:nvGrpSpPr>
            <p:cNvPr id="14" name="Group 95"/>
            <p:cNvGrpSpPr>
              <a:grpSpLocks/>
            </p:cNvGrpSpPr>
            <p:nvPr/>
          </p:nvGrpSpPr>
          <p:grpSpPr bwMode="auto">
            <a:xfrm>
              <a:off x="3016" y="1979"/>
              <a:ext cx="1316" cy="499"/>
              <a:chOff x="2608" y="1888"/>
              <a:chExt cx="1316" cy="499"/>
            </a:xfrm>
          </p:grpSpPr>
          <p:sp>
            <p:nvSpPr>
              <p:cNvPr id="25625" name="Line 42"/>
              <p:cNvSpPr>
                <a:spLocks noChangeShapeType="1"/>
              </p:cNvSpPr>
              <p:nvPr/>
            </p:nvSpPr>
            <p:spPr bwMode="auto">
              <a:xfrm flipV="1">
                <a:off x="3334" y="1933"/>
                <a:ext cx="590" cy="318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5626" name="Text Box 43"/>
              <p:cNvSpPr txBox="1">
                <a:spLocks noChangeArrowheads="1"/>
              </p:cNvSpPr>
              <p:nvPr/>
            </p:nvSpPr>
            <p:spPr bwMode="auto">
              <a:xfrm>
                <a:off x="3107" y="2099"/>
                <a:ext cx="24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ES_tradnl" sz="2400">
                    <a:solidFill>
                      <a:srgbClr val="000099"/>
                    </a:solidFill>
                    <a:latin typeface="Calibri" pitchFamily="34" charset="0"/>
                  </a:rPr>
                  <a:t>S</a:t>
                </a:r>
              </a:p>
            </p:txBody>
          </p:sp>
          <p:sp>
            <p:nvSpPr>
              <p:cNvPr id="25627" name="Line 44"/>
              <p:cNvSpPr>
                <a:spLocks noChangeShapeType="1"/>
              </p:cNvSpPr>
              <p:nvPr/>
            </p:nvSpPr>
            <p:spPr bwMode="auto">
              <a:xfrm>
                <a:off x="2608" y="1888"/>
                <a:ext cx="499" cy="317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25623" name="Text Box 101"/>
            <p:cNvSpPr txBox="1">
              <a:spLocks noChangeArrowheads="1"/>
            </p:cNvSpPr>
            <p:nvPr/>
          </p:nvSpPr>
          <p:spPr bwMode="auto">
            <a:xfrm>
              <a:off x="3791" y="1979"/>
              <a:ext cx="209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i="1">
                  <a:solidFill>
                    <a:srgbClr val="FF0000"/>
                  </a:solidFill>
                  <a:latin typeface="Calibri" pitchFamily="34" charset="0"/>
                </a:rPr>
                <a:t>e</a:t>
              </a:r>
            </a:p>
          </p:txBody>
        </p:sp>
        <p:sp>
          <p:nvSpPr>
            <p:cNvPr id="25624" name="Text Box 102"/>
            <p:cNvSpPr txBox="1">
              <a:spLocks noChangeArrowheads="1"/>
            </p:cNvSpPr>
            <p:nvPr/>
          </p:nvSpPr>
          <p:spPr bwMode="auto">
            <a:xfrm>
              <a:off x="3288" y="1979"/>
              <a:ext cx="1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 i="1">
                  <a:solidFill>
                    <a:srgbClr val="FF0000"/>
                  </a:solidFill>
                  <a:latin typeface="Calibri" pitchFamily="34" charset="0"/>
                </a:rPr>
                <a:t>f</a:t>
              </a:r>
            </a:p>
          </p:txBody>
        </p:sp>
      </p:grpSp>
      <p:grpSp>
        <p:nvGrpSpPr>
          <p:cNvPr id="15" name="Group 106"/>
          <p:cNvGrpSpPr>
            <a:grpSpLocks/>
          </p:cNvGrpSpPr>
          <p:nvPr/>
        </p:nvGrpSpPr>
        <p:grpSpPr bwMode="auto">
          <a:xfrm>
            <a:off x="703263" y="1052513"/>
            <a:ext cx="1060450" cy="2376487"/>
            <a:chOff x="443" y="663"/>
            <a:chExt cx="668" cy="1497"/>
          </a:xfrm>
        </p:grpSpPr>
        <p:sp>
          <p:nvSpPr>
            <p:cNvPr id="25620" name="AutoShape 104"/>
            <p:cNvSpPr>
              <a:spLocks/>
            </p:cNvSpPr>
            <p:nvPr/>
          </p:nvSpPr>
          <p:spPr bwMode="auto">
            <a:xfrm>
              <a:off x="975" y="663"/>
              <a:ext cx="136" cy="1497"/>
            </a:xfrm>
            <a:prstGeom prst="leftBrace">
              <a:avLst>
                <a:gd name="adj1" fmla="val 91728"/>
                <a:gd name="adj2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5621" name="Text Box 105"/>
            <p:cNvSpPr txBox="1">
              <a:spLocks noChangeArrowheads="1"/>
            </p:cNvSpPr>
            <p:nvPr/>
          </p:nvSpPr>
          <p:spPr bwMode="auto">
            <a:xfrm>
              <a:off x="443" y="1248"/>
              <a:ext cx="51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>
                  <a:latin typeface="Calibri" pitchFamily="34" charset="0"/>
                </a:rPr>
                <a:t>Vías</a:t>
              </a:r>
            </a:p>
          </p:txBody>
        </p:sp>
      </p:grpSp>
      <p:grpSp>
        <p:nvGrpSpPr>
          <p:cNvPr id="16" name="Group 107"/>
          <p:cNvGrpSpPr>
            <a:grpSpLocks/>
          </p:cNvGrpSpPr>
          <p:nvPr/>
        </p:nvGrpSpPr>
        <p:grpSpPr bwMode="auto">
          <a:xfrm>
            <a:off x="539750" y="4005263"/>
            <a:ext cx="1338263" cy="2376487"/>
            <a:chOff x="443" y="663"/>
            <a:chExt cx="668" cy="1497"/>
          </a:xfrm>
        </p:grpSpPr>
        <p:sp>
          <p:nvSpPr>
            <p:cNvPr id="25618" name="AutoShape 108"/>
            <p:cNvSpPr>
              <a:spLocks/>
            </p:cNvSpPr>
            <p:nvPr/>
          </p:nvSpPr>
          <p:spPr bwMode="auto">
            <a:xfrm>
              <a:off x="975" y="663"/>
              <a:ext cx="136" cy="1497"/>
            </a:xfrm>
            <a:prstGeom prst="leftBrace">
              <a:avLst>
                <a:gd name="adj1" fmla="val 91728"/>
                <a:gd name="adj2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5619" name="Text Box 109"/>
            <p:cNvSpPr txBox="1">
              <a:spLocks noChangeArrowheads="1"/>
            </p:cNvSpPr>
            <p:nvPr/>
          </p:nvSpPr>
          <p:spPr bwMode="auto">
            <a:xfrm>
              <a:off x="443" y="1248"/>
              <a:ext cx="54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400">
                  <a:latin typeface="Calibri" pitchFamily="34" charset="0"/>
                </a:rPr>
                <a:t>Ciclos</a:t>
              </a:r>
            </a:p>
          </p:txBody>
        </p:sp>
      </p:grpSp>
      <p:sp>
        <p:nvSpPr>
          <p:cNvPr id="25616" name="Text Box 14"/>
          <p:cNvSpPr txBox="1">
            <a:spLocks noChangeArrowheads="1"/>
          </p:cNvSpPr>
          <p:nvPr/>
        </p:nvSpPr>
        <p:spPr bwMode="auto">
          <a:xfrm>
            <a:off x="5143500" y="4572000"/>
            <a:ext cx="31877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 b="1">
                <a:solidFill>
                  <a:srgbClr val="0070C0"/>
                </a:solidFill>
                <a:latin typeface="Calibri" pitchFamily="34" charset="0"/>
              </a:rPr>
              <a:t>A</a:t>
            </a:r>
            <a:r>
              <a:rPr lang="es-ES_tradnl" sz="2400" i="1">
                <a:latin typeface="Calibri" pitchFamily="34" charset="0"/>
              </a:rPr>
              <a:t>………….sustrato inicial</a:t>
            </a:r>
          </a:p>
          <a:p>
            <a:r>
              <a:rPr lang="es-ES_tradnl" sz="2400" b="1">
                <a:solidFill>
                  <a:srgbClr val="00B050"/>
                </a:solidFill>
                <a:latin typeface="Calibri" pitchFamily="34" charset="0"/>
              </a:rPr>
              <a:t>P, Q  </a:t>
            </a:r>
            <a:r>
              <a:rPr lang="es-ES_tradnl" sz="2400" i="1">
                <a:latin typeface="Calibri" pitchFamily="34" charset="0"/>
              </a:rPr>
              <a:t>……..producto final</a:t>
            </a:r>
          </a:p>
          <a:p>
            <a:r>
              <a:rPr lang="es-ES_tradnl" sz="2400">
                <a:solidFill>
                  <a:srgbClr val="0070C0"/>
                </a:solidFill>
                <a:latin typeface="Calibri" pitchFamily="34" charset="0"/>
              </a:rPr>
              <a:t>B, C, D</a:t>
            </a:r>
            <a:r>
              <a:rPr lang="es-ES_tradnl" sz="2400">
                <a:latin typeface="Calibri" pitchFamily="34" charset="0"/>
              </a:rPr>
              <a:t> </a:t>
            </a:r>
            <a:r>
              <a:rPr lang="es-ES_tradnl" sz="2400" i="1">
                <a:latin typeface="Calibri" pitchFamily="34" charset="0"/>
              </a:rPr>
              <a:t>……..metabolitos </a:t>
            </a:r>
          </a:p>
          <a:p>
            <a:r>
              <a:rPr lang="es-ES_tradnl" sz="2400" i="1">
                <a:solidFill>
                  <a:srgbClr val="FF0000"/>
                </a:solidFill>
                <a:latin typeface="Calibri" pitchFamily="34" charset="0"/>
              </a:rPr>
              <a:t>a, b, c, d, e</a:t>
            </a:r>
            <a:r>
              <a:rPr lang="es-ES_tradnl" sz="2400" i="1">
                <a:latin typeface="Calibri" pitchFamily="34" charset="0"/>
              </a:rPr>
              <a:t>…… </a:t>
            </a:r>
            <a:r>
              <a:rPr lang="es-ES_tradnl" sz="2400" i="1">
                <a:solidFill>
                  <a:srgbClr val="FF0000"/>
                </a:solidFill>
                <a:latin typeface="Calibri" pitchFamily="34" charset="0"/>
              </a:rPr>
              <a:t>ENZIMAS</a:t>
            </a:r>
          </a:p>
          <a:p>
            <a:endParaRPr lang="es-ES_tradnl" sz="2400" i="1">
              <a:latin typeface="Calibri" pitchFamily="34" charset="0"/>
            </a:endParaRPr>
          </a:p>
        </p:txBody>
      </p:sp>
      <p:sp>
        <p:nvSpPr>
          <p:cNvPr id="80" name="79 CuadroTexto"/>
          <p:cNvSpPr txBox="1">
            <a:spLocks noChangeArrowheads="1"/>
          </p:cNvSpPr>
          <p:nvPr/>
        </p:nvSpPr>
        <p:spPr bwMode="auto">
          <a:xfrm>
            <a:off x="4929188" y="4500563"/>
            <a:ext cx="3500437" cy="203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AR"/>
          </a:p>
        </p:txBody>
      </p:sp>
      <p:sp>
        <p:nvSpPr>
          <p:cNvPr id="81" name="80 CuadroTexto"/>
          <p:cNvSpPr txBox="1"/>
          <p:nvPr/>
        </p:nvSpPr>
        <p:spPr>
          <a:xfrm>
            <a:off x="7434213" y="71414"/>
            <a:ext cx="1781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b="1" dirty="0" smtClean="0">
                <a:solidFill>
                  <a:srgbClr val="C00000"/>
                </a:solidFill>
                <a:latin typeface="Comic Sans MS" pitchFamily="66" charset="0"/>
              </a:rPr>
              <a:t>Repasemos….</a:t>
            </a:r>
            <a:endParaRPr lang="es-AR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0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5" grpId="0"/>
      <p:bldP spid="8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"/>
          <p:cNvSpPr>
            <a:spLocks noChangeArrowheads="1"/>
          </p:cNvSpPr>
          <p:nvPr/>
        </p:nvSpPr>
        <p:spPr bwMode="auto">
          <a:xfrm>
            <a:off x="3275013" y="5661025"/>
            <a:ext cx="1152525" cy="5048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4284663" y="692150"/>
            <a:ext cx="4608512" cy="5435600"/>
            <a:chOff x="2699" y="436"/>
            <a:chExt cx="2903" cy="3424"/>
          </a:xfrm>
        </p:grpSpPr>
        <p:pic>
          <p:nvPicPr>
            <p:cNvPr id="26632" name="Picture 14"/>
            <p:cNvPicPr>
              <a:picLocks noChangeAspect="1" noChangeArrowheads="1"/>
            </p:cNvPicPr>
            <p:nvPr/>
          </p:nvPicPr>
          <p:blipFill>
            <a:blip r:embed="rId3"/>
            <a:srcRect l="46635"/>
            <a:stretch>
              <a:fillRect/>
            </a:stretch>
          </p:blipFill>
          <p:spPr bwMode="auto">
            <a:xfrm>
              <a:off x="2699" y="436"/>
              <a:ext cx="2903" cy="34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33" name="Text Box 16"/>
            <p:cNvSpPr txBox="1">
              <a:spLocks noChangeArrowheads="1"/>
            </p:cNvSpPr>
            <p:nvPr/>
          </p:nvSpPr>
          <p:spPr bwMode="auto">
            <a:xfrm>
              <a:off x="3822" y="2568"/>
              <a:ext cx="1147" cy="5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_tradnl">
                  <a:solidFill>
                    <a:srgbClr val="000099"/>
                  </a:solidFill>
                  <a:latin typeface="Calibri" pitchFamily="34" charset="0"/>
                </a:rPr>
                <a:t>Vías anabólicas</a:t>
              </a:r>
            </a:p>
            <a:p>
              <a:r>
                <a:rPr lang="es-ES_tradnl">
                  <a:solidFill>
                    <a:srgbClr val="000099"/>
                  </a:solidFill>
                  <a:latin typeface="Calibri" pitchFamily="34" charset="0"/>
                </a:rPr>
                <a:t>divergentes</a:t>
              </a:r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254000" y="711200"/>
            <a:ext cx="4176713" cy="5508625"/>
            <a:chOff x="160" y="448"/>
            <a:chExt cx="2631" cy="3470"/>
          </a:xfrm>
        </p:grpSpPr>
        <p:pic>
          <p:nvPicPr>
            <p:cNvPr id="26629" name="Picture 2"/>
            <p:cNvPicPr>
              <a:picLocks noChangeAspect="1" noChangeArrowheads="1"/>
            </p:cNvPicPr>
            <p:nvPr/>
          </p:nvPicPr>
          <p:blipFill>
            <a:blip r:embed="rId3"/>
            <a:srcRect r="53328"/>
            <a:stretch>
              <a:fillRect/>
            </a:stretch>
          </p:blipFill>
          <p:spPr bwMode="auto">
            <a:xfrm>
              <a:off x="160" y="448"/>
              <a:ext cx="2539" cy="34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30" name="Text Box 3"/>
            <p:cNvSpPr txBox="1">
              <a:spLocks noChangeArrowheads="1"/>
            </p:cNvSpPr>
            <p:nvPr/>
          </p:nvSpPr>
          <p:spPr bwMode="auto">
            <a:xfrm>
              <a:off x="418" y="2218"/>
              <a:ext cx="1147" cy="5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_tradnl">
                  <a:latin typeface="Calibri" pitchFamily="34" charset="0"/>
                </a:rPr>
                <a:t>Vías catabólicas</a:t>
              </a:r>
            </a:p>
            <a:p>
              <a:r>
                <a:rPr lang="es-ES_tradnl">
                  <a:latin typeface="Calibri" pitchFamily="34" charset="0"/>
                </a:rPr>
                <a:t>convergentes</a:t>
              </a:r>
            </a:p>
          </p:txBody>
        </p:sp>
        <p:sp>
          <p:nvSpPr>
            <p:cNvPr id="26631" name="Rectangle 17"/>
            <p:cNvSpPr>
              <a:spLocks noChangeArrowheads="1"/>
            </p:cNvSpPr>
            <p:nvPr/>
          </p:nvSpPr>
          <p:spPr bwMode="auto">
            <a:xfrm>
              <a:off x="2065" y="3600"/>
              <a:ext cx="726" cy="31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</p:grpSp>
      <p:sp>
        <p:nvSpPr>
          <p:cNvPr id="10" name="9 CuadroTexto"/>
          <p:cNvSpPr txBox="1"/>
          <p:nvPr/>
        </p:nvSpPr>
        <p:spPr>
          <a:xfrm>
            <a:off x="7072330" y="142852"/>
            <a:ext cx="1781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b="1" dirty="0" smtClean="0">
                <a:solidFill>
                  <a:srgbClr val="C00000"/>
                </a:solidFill>
                <a:latin typeface="Comic Sans MS" pitchFamily="66" charset="0"/>
              </a:rPr>
              <a:t>Repasemos….</a:t>
            </a:r>
            <a:endParaRPr lang="es-AR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661</Words>
  <Application>Microsoft Office PowerPoint</Application>
  <PresentationFormat>Presentación en pantalla (4:3)</PresentationFormat>
  <Paragraphs>243</Paragraphs>
  <Slides>19</Slides>
  <Notes>5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1" baseType="lpstr">
      <vt:lpstr>Tema de Office</vt:lpstr>
      <vt:lpstr>Document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BIBLIOGRAFIA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QUÍMICA BIOLÓGICA</dc:title>
  <dc:creator>ali y facu</dc:creator>
  <cp:lastModifiedBy>ali y facu</cp:lastModifiedBy>
  <cp:revision>14</cp:revision>
  <dcterms:created xsi:type="dcterms:W3CDTF">2014-09-03T08:25:15Z</dcterms:created>
  <dcterms:modified xsi:type="dcterms:W3CDTF">2014-09-17T23:25:57Z</dcterms:modified>
</cp:coreProperties>
</file>